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9" r:id="rId1"/>
  </p:sldMasterIdLst>
  <p:notesMasterIdLst>
    <p:notesMasterId r:id="rId9"/>
  </p:notesMasterIdLst>
  <p:sldIdLst>
    <p:sldId id="256" r:id="rId2"/>
    <p:sldId id="257" r:id="rId3"/>
    <p:sldId id="283" r:id="rId4"/>
    <p:sldId id="285" r:id="rId5"/>
    <p:sldId id="286" r:id="rId6"/>
    <p:sldId id="284" r:id="rId7"/>
    <p:sldId id="282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9B993-616C-46C1-831A-738C061DB0DE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6BAD1-9E1B-4792-9352-0EA4D130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3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 smtClean="0"/>
              <a:t>Title of the Presentation</a:t>
            </a:r>
            <a:endParaRPr lang="en-US" sz="480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886199"/>
            <a:ext cx="8229600" cy="1994785"/>
          </a:xfrm>
        </p:spPr>
        <p:txBody>
          <a:bodyPr/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0" dirty="0" smtClean="0"/>
              <a:t>Who it’s being given to and by</a:t>
            </a:r>
          </a:p>
          <a:p>
            <a:endParaRPr lang="en-US" b="0" dirty="0" smtClean="0"/>
          </a:p>
          <a:p>
            <a:r>
              <a:rPr lang="en-US" b="0" dirty="0" smtClean="0"/>
              <a:t>Name of Presenter</a:t>
            </a:r>
          </a:p>
          <a:p>
            <a:r>
              <a:rPr lang="en-US" b="0" dirty="0" smtClean="0"/>
              <a:t>Title of Presenter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869950" y="2169470"/>
            <a:ext cx="7248525" cy="42179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26471"/>
            <a:ext cx="822960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err="1" smtClean="0"/>
              <a:t>www.CentralHealth.net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26471"/>
            <a:ext cx="822960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846650" y="2169470"/>
            <a:ext cx="7272112" cy="420285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err="1" smtClean="0"/>
              <a:t>www.CentralHealth.net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229600" cy="1470025"/>
          </a:xfrm>
          <a:ln>
            <a:noFill/>
          </a:ln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 smtClean="0"/>
              <a:t>Closing Message/Thanks</a:t>
            </a:r>
            <a:endParaRPr lang="en-US" sz="4800" dirty="0"/>
          </a:p>
        </p:txBody>
      </p:sp>
      <p:sp>
        <p:nvSpPr>
          <p:cNvPr id="7" name="Text Placeholder 8"/>
          <p:cNvSpPr txBox="1">
            <a:spLocks/>
          </p:cNvSpPr>
          <p:nvPr userDrawn="1"/>
        </p:nvSpPr>
        <p:spPr bwMode="auto">
          <a:xfrm>
            <a:off x="457200" y="5138738"/>
            <a:ext cx="8229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2200" baseline="0">
                <a:solidFill>
                  <a:schemeClr val="bg1"/>
                </a:solidFill>
              </a:defRPr>
            </a:lvl1pPr>
          </a:lstStyle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err="1" smtClean="0">
                <a:latin typeface="Helvetica"/>
                <a:ea typeface="ＭＳ Ｐゴシック" pitchFamily="-65" charset="-128"/>
                <a:cs typeface="Helvetica"/>
              </a:rPr>
              <a:t>www.CentralHealth.net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/>
              <a:ea typeface="ＭＳ Ｐゴシック" pitchFamily="-65" charset="-128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4925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www.CentralHealth.net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2331307"/>
            <a:ext cx="8229600" cy="3794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0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169471"/>
            <a:ext cx="4038600" cy="435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Headline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169471"/>
            <a:ext cx="4038600" cy="435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Headline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4296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www.CentralHealth.net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103228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This Page is for a single Photo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9902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1665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Description of Photo above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4296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www.CentralHealth.net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869950" y="2169470"/>
            <a:ext cx="7248525" cy="42179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26471"/>
            <a:ext cx="822960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4296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www.CentralHealth.net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26471"/>
            <a:ext cx="822960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846650" y="2169470"/>
            <a:ext cx="7272112" cy="420285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4296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www.CentralHealth.net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229600" cy="1470025"/>
          </a:xfrm>
          <a:ln>
            <a:noFill/>
          </a:ln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 smtClean="0"/>
              <a:t>Closing Message/Thanks</a:t>
            </a:r>
            <a:endParaRPr lang="en-US" sz="4800" dirty="0"/>
          </a:p>
        </p:txBody>
      </p:sp>
      <p:sp>
        <p:nvSpPr>
          <p:cNvPr id="7" name="Text Placeholder 8"/>
          <p:cNvSpPr txBox="1">
            <a:spLocks/>
          </p:cNvSpPr>
          <p:nvPr/>
        </p:nvSpPr>
        <p:spPr bwMode="auto">
          <a:xfrm>
            <a:off x="457200" y="5138738"/>
            <a:ext cx="8229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2200" baseline="0">
                <a:solidFill>
                  <a:schemeClr val="bg1"/>
                </a:solidFill>
              </a:defRPr>
            </a:lvl1pPr>
          </a:lstStyle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err="1" smtClean="0">
                <a:latin typeface="Helvetica"/>
                <a:ea typeface="ＭＳ Ｐゴシック" pitchFamily="-65" charset="-128"/>
                <a:cs typeface="Helvetica"/>
              </a:rPr>
              <a:t>www.CentralHealth.net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/>
              <a:ea typeface="ＭＳ Ｐゴシック" pitchFamily="-65" charset="-128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492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 smtClean="0"/>
              <a:t>Title of the Presentation</a:t>
            </a:r>
            <a:endParaRPr lang="en-US" sz="480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886199"/>
            <a:ext cx="8229600" cy="1994785"/>
          </a:xfrm>
        </p:spPr>
        <p:txBody>
          <a:bodyPr/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0" dirty="0" smtClean="0"/>
              <a:t>Who it’s being given to and by</a:t>
            </a:r>
          </a:p>
          <a:p>
            <a:endParaRPr lang="en-US" b="0" dirty="0" smtClean="0"/>
          </a:p>
          <a:p>
            <a:r>
              <a:rPr lang="en-US" b="0" dirty="0" smtClean="0"/>
              <a:t>Name of Presenter</a:t>
            </a:r>
          </a:p>
          <a:p>
            <a:r>
              <a:rPr lang="en-US" b="0" dirty="0" smtClean="0"/>
              <a:t>Title of Presenter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err="1" smtClean="0"/>
              <a:t>www.CentralHealth.net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2331307"/>
            <a:ext cx="8229600" cy="3794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0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0523_CH_PPtBckgrnds-02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3345"/>
            <a:ext cx="9144000" cy="685130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2647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31307"/>
            <a:ext cx="8229600" cy="3794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www.CentralHealth.net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49" r:id="rId8"/>
    <p:sldLayoutId id="2147483659" r:id="rId9"/>
    <p:sldLayoutId id="2147483655" r:id="rId10"/>
    <p:sldLayoutId id="2147483660" r:id="rId11"/>
    <p:sldLayoutId id="2147483658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5F294F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3200" kern="1200">
          <a:solidFill>
            <a:srgbClr val="313B46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SzPct val="80000"/>
        <a:buFont typeface="Menlo Regular"/>
        <a:buChar char="❍"/>
        <a:defRPr sz="2800" kern="1200">
          <a:solidFill>
            <a:srgbClr val="313B46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SzPct val="70000"/>
        <a:buFont typeface="Wingdings" charset="2"/>
        <a:buChar char="q"/>
        <a:defRPr sz="2400" kern="1200">
          <a:solidFill>
            <a:srgbClr val="313B46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SzPct val="85000"/>
        <a:buFont typeface="Arial"/>
        <a:buChar char="•"/>
        <a:defRPr sz="2000" kern="1200">
          <a:solidFill>
            <a:srgbClr val="313B46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SzPct val="75000"/>
        <a:buFont typeface="Wingdings" charset="2"/>
        <a:buChar char="§"/>
        <a:defRPr sz="2000" kern="1200">
          <a:solidFill>
            <a:srgbClr val="313B46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5424898"/>
            <a:ext cx="8229600" cy="1006702"/>
          </a:xfrm>
        </p:spPr>
        <p:txBody>
          <a:bodyPr/>
          <a:lstStyle/>
          <a:p>
            <a:r>
              <a:rPr lang="en-US" dirty="0" smtClean="0"/>
              <a:t>Tena Southwell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1116013"/>
            <a:ext cx="82296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FY 2013 </a:t>
            </a:r>
            <a:r>
              <a:rPr lang="en-US" sz="3600" b="1" dirty="0"/>
              <a:t>HUB Report</a:t>
            </a:r>
            <a:endParaRPr lang="en-US" sz="3400" b="1" baseline="0" dirty="0">
              <a:latin typeface="Trebuchet MS" pitchFamily="34" charset="0"/>
            </a:endParaRPr>
          </a:p>
          <a:p>
            <a:pPr algn="ctr"/>
            <a:endParaRPr lang="en-US" sz="2200" b="1" baseline="0" dirty="0">
              <a:latin typeface="Trebuchet MS" pitchFamily="34" charset="0"/>
            </a:endParaRPr>
          </a:p>
          <a:p>
            <a:pPr algn="ctr"/>
            <a:r>
              <a:rPr lang="en-US" sz="2200" b="1" baseline="0" dirty="0">
                <a:latin typeface="Trebuchet MS" pitchFamily="34" charset="0"/>
              </a:rPr>
              <a:t>Budget and Finance Committee </a:t>
            </a:r>
          </a:p>
          <a:p>
            <a:pPr algn="ctr"/>
            <a:r>
              <a:rPr lang="en-US" sz="2200" b="1" baseline="0" dirty="0" smtClean="0">
                <a:latin typeface="Trebuchet MS" pitchFamily="34" charset="0"/>
              </a:rPr>
              <a:t>January 22, 2013</a:t>
            </a:r>
            <a:endParaRPr lang="en-US" sz="2200" b="1" baseline="0" dirty="0">
              <a:latin typeface="Trebuchet MS" pitchFamily="34" charset="0"/>
            </a:endParaRPr>
          </a:p>
          <a:p>
            <a:pPr algn="ctr"/>
            <a:endParaRPr lang="en-US" b="1" dirty="0">
              <a:latin typeface="Trebuchet MS" pitchFamily="34" charset="0"/>
            </a:endParaRPr>
          </a:p>
          <a:p>
            <a:pPr algn="ctr"/>
            <a:r>
              <a:rPr lang="en-US" b="1" dirty="0"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76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Expenditures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02118"/>
            <a:ext cx="8229600" cy="4124045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b="1" dirty="0" smtClean="0"/>
              <a:t>	Expense Categories </a:t>
            </a:r>
            <a:r>
              <a:rPr lang="en-US" b="1" dirty="0"/>
              <a:t>Not Included: </a:t>
            </a:r>
            <a:r>
              <a:rPr lang="en-US" dirty="0"/>
              <a:t>benefits, claims and judgments, </a:t>
            </a:r>
            <a:r>
              <a:rPr lang="en-US" dirty="0" err="1"/>
              <a:t>interfund</a:t>
            </a:r>
            <a:r>
              <a:rPr lang="en-US" dirty="0"/>
              <a:t> transfers, interagency payments, investments, payment of interest, payment of principal, public assistance payments, rental and leases, utilities, salaries, wages, travel, grants, scholarships, real estate purchases, right-of-way, emergency abatement response, and other expenses as determined by the State of Texas Disparity Study. </a:t>
            </a:r>
          </a:p>
        </p:txBody>
      </p:sp>
    </p:spTree>
    <p:extLst>
      <p:ext uri="{BB962C8B-B14F-4D97-AF65-F5344CB8AC3E}">
        <p14:creationId xmlns:p14="http://schemas.microsoft.com/office/powerpoint/2010/main" val="523000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6471"/>
            <a:ext cx="8229600" cy="94520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HUB Eligible Expenditures</a:t>
            </a:r>
            <a:br>
              <a:rPr lang="en-US" sz="2800" dirty="0" smtClean="0"/>
            </a:br>
            <a:r>
              <a:rPr lang="en-US" sz="2800" dirty="0" smtClean="0"/>
              <a:t>Operating and CIP Expenses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615009"/>
              </p:ext>
            </p:extLst>
          </p:nvPr>
        </p:nvGraphicFramePr>
        <p:xfrm>
          <a:off x="361950" y="2381254"/>
          <a:ext cx="8039100" cy="3073973"/>
        </p:xfrm>
        <a:graphic>
          <a:graphicData uri="http://schemas.openxmlformats.org/drawingml/2006/table">
            <a:tbl>
              <a:tblPr/>
              <a:tblGrid>
                <a:gridCol w="5341233"/>
                <a:gridCol w="2697867"/>
              </a:tblGrid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Total Eligible Operating Expense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ahoma"/>
                        </a:rPr>
                        <a:t> $         2,941,077.72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Total HUB Operating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ahoma"/>
                        </a:rPr>
                        <a:t> $            410,727.00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ahoma"/>
                        </a:rPr>
                        <a:t>Percentage of HUB Operating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14.0%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6461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Total Eligible CIP Expense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ahoma"/>
                        </a:rPr>
                        <a:t> $            966,968.45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ahoma"/>
                        </a:rPr>
                        <a:t>Total HUB CIP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ahoma"/>
                        </a:rPr>
                        <a:t> $            173,795.00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ahoma"/>
                        </a:rPr>
                        <a:t>Percentage of HUB CIP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18.0%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5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784770"/>
              </p:ext>
            </p:extLst>
          </p:nvPr>
        </p:nvGraphicFramePr>
        <p:xfrm>
          <a:off x="536575" y="1620838"/>
          <a:ext cx="8150225" cy="884238"/>
        </p:xfrm>
        <a:graphic>
          <a:graphicData uri="http://schemas.openxmlformats.org/drawingml/2006/table">
            <a:tbl>
              <a:tblPr/>
              <a:tblGrid>
                <a:gridCol w="5415065"/>
                <a:gridCol w="2735160"/>
              </a:tblGrid>
              <a:tr h="294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Grand Total Eligible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 $         3,908,046.17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Grand Total HUB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 $            584,522.00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HUB as a Percentage of Total Eligible Expenditure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15.0%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026471"/>
            <a:ext cx="8229600" cy="51657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HUB Eligible Expenditures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53049" y="3067049"/>
            <a:ext cx="31041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Health’s total HUB Expenditure for 2013 is </a:t>
            </a:r>
            <a:r>
              <a:rPr lang="en-US" dirty="0" smtClean="0"/>
              <a:t>$585k </a:t>
            </a:r>
            <a:r>
              <a:rPr lang="en-US" dirty="0" smtClean="0"/>
              <a:t>compared to $1.9M in 2012, which had high capital spending and more opportunity for HUB construction contracts.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803525"/>
            <a:ext cx="4714874" cy="3459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28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HUB Category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1936750"/>
            <a:ext cx="6091996" cy="388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994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HUB Entity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959921"/>
            <a:ext cx="4210050" cy="402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907" y="2708276"/>
            <a:ext cx="4326868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87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66109"/>
      </p:ext>
    </p:extLst>
  </p:cSld>
  <p:clrMapOvr>
    <a:masterClrMapping/>
  </p:clrMapOvr>
</p:sld>
</file>

<file path=ppt/theme/theme1.xml><?xml version="1.0" encoding="utf-8"?>
<a:theme xmlns:a="http://schemas.openxmlformats.org/drawingml/2006/main" name="2013 Template">
  <a:themeElements>
    <a:clrScheme name="Central Health">
      <a:dk1>
        <a:srgbClr val="000000"/>
      </a:dk1>
      <a:lt1>
        <a:sysClr val="window" lastClr="FFFFFF"/>
      </a:lt1>
      <a:dk2>
        <a:srgbClr val="20558A"/>
      </a:dk2>
      <a:lt2>
        <a:srgbClr val="C3B7B2"/>
      </a:lt2>
      <a:accent1>
        <a:srgbClr val="F05033"/>
      </a:accent1>
      <a:accent2>
        <a:srgbClr val="02B294"/>
      </a:accent2>
      <a:accent3>
        <a:srgbClr val="B494B2"/>
      </a:accent3>
      <a:accent4>
        <a:srgbClr val="7499C6"/>
      </a:accent4>
      <a:accent5>
        <a:srgbClr val="5F294F"/>
      </a:accent5>
      <a:accent6>
        <a:srgbClr val="F48466"/>
      </a:accent6>
      <a:hlink>
        <a:srgbClr val="20558A"/>
      </a:hlink>
      <a:folHlink>
        <a:srgbClr val="7ECDC3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Template</Template>
  <TotalTime>1930</TotalTime>
  <Words>118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2013 Template</vt:lpstr>
      <vt:lpstr> FY 2013 HUB Report  Budget and Finance Committee  January 22, 2013   </vt:lpstr>
      <vt:lpstr>Eligible Expenditures </vt:lpstr>
      <vt:lpstr>HUB Eligible Expenditures Operating and CIP Expenses </vt:lpstr>
      <vt:lpstr>HUB Eligible Expenditures</vt:lpstr>
      <vt:lpstr>HUB Category</vt:lpstr>
      <vt:lpstr>HUB Entity Comparison</vt:lpstr>
      <vt:lpstr>Questions?</vt:lpstr>
    </vt:vector>
  </TitlesOfParts>
  <Company>TCHD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2013 HUB Report  Budget and Finance Committee  January 22, 2013</dc:title>
  <dc:creator>Southwell, Tena</dc:creator>
  <cp:lastModifiedBy>Southwell, Tena</cp:lastModifiedBy>
  <cp:revision>14</cp:revision>
  <cp:lastPrinted>2013-05-14T21:29:21Z</cp:lastPrinted>
  <dcterms:created xsi:type="dcterms:W3CDTF">2014-01-14T16:49:51Z</dcterms:created>
  <dcterms:modified xsi:type="dcterms:W3CDTF">2014-06-11T15:20:56Z</dcterms:modified>
</cp:coreProperties>
</file>