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9" r:id="rId1"/>
  </p:sldMasterIdLst>
  <p:notesMasterIdLst>
    <p:notesMasterId r:id="rId12"/>
  </p:notesMasterIdLst>
  <p:sldIdLst>
    <p:sldId id="256" r:id="rId2"/>
    <p:sldId id="289" r:id="rId3"/>
    <p:sldId id="257" r:id="rId4"/>
    <p:sldId id="290" r:id="rId5"/>
    <p:sldId id="283" r:id="rId6"/>
    <p:sldId id="285" r:id="rId7"/>
    <p:sldId id="287" r:id="rId8"/>
    <p:sldId id="291" r:id="rId9"/>
    <p:sldId id="288" r:id="rId10"/>
    <p:sldId id="282" r:id="rId11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06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63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2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HEALTH.LOCAL\FILESHARE\T-DRIVE\Purchasing\2014%20HUB%20(Shared%20folder)\2014%20HUB\2014%20HUB%20Analysis\FY14%20HUB%20data%20115e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800" b="1" i="0" u="none" strike="noStrike" baseline="0">
                <a:solidFill>
                  <a:srgbClr val="000000"/>
                </a:solidFill>
                <a:latin typeface="Calibri"/>
              </a:rPr>
              <a:t>Central Health HUB Category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800" b="1" i="0" u="none" strike="noStrike" baseline="0">
                <a:solidFill>
                  <a:srgbClr val="000000"/>
                </a:solidFill>
                <a:latin typeface="Calibri"/>
              </a:rPr>
              <a:t>2014</a:t>
            </a:r>
          </a:p>
        </c:rich>
      </c:tx>
      <c:layout>
        <c:manualLayout>
          <c:xMode val="edge"/>
          <c:yMode val="edge"/>
          <c:x val="0.54155668042332161"/>
          <c:y val="0.23423423423423423"/>
        </c:manualLayout>
      </c:layout>
      <c:overlay val="0"/>
    </c:title>
    <c:autoTitleDeleted val="0"/>
    <c:view3D>
      <c:rotX val="4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943912612583176E-2"/>
          <c:y val="0.35250255176436285"/>
          <c:w val="0.60853900523845306"/>
          <c:h val="0.55865230387868181"/>
        </c:manualLayout>
      </c:layout>
      <c:pie3DChart>
        <c:varyColors val="1"/>
        <c:ser>
          <c:idx val="0"/>
          <c:order val="0"/>
          <c:tx>
            <c:strRef>
              <c:f>Charts!$I$4</c:f>
              <c:strCache>
                <c:ptCount val="1"/>
                <c:pt idx="0">
                  <c:v>Central Health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chemeClr val="accent2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3"/>
            <c:bubble3D val="0"/>
          </c:dPt>
          <c:dPt>
            <c:idx val="4"/>
            <c:bubble3D val="0"/>
            <c:spPr>
              <a:solidFill>
                <a:schemeClr val="accent5"/>
              </a:solidFill>
              <a:ln>
                <a:solidFill>
                  <a:sysClr val="windowText" lastClr="000000"/>
                </a:solidFill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Charts!$H$5:$H$9</c:f>
              <c:strCache>
                <c:ptCount val="5"/>
                <c:pt idx="0">
                  <c:v>Asian Pacific</c:v>
                </c:pt>
                <c:pt idx="1">
                  <c:v>African American</c:v>
                </c:pt>
                <c:pt idx="2">
                  <c:v>Hispanic American</c:v>
                </c:pt>
                <c:pt idx="3">
                  <c:v>Native American</c:v>
                </c:pt>
                <c:pt idx="4">
                  <c:v>Woman*</c:v>
                </c:pt>
              </c:strCache>
            </c:strRef>
          </c:cat>
          <c:val>
            <c:numRef>
              <c:f>Charts!$I$5:$I$9</c:f>
              <c:numCache>
                <c:formatCode>0.0%</c:formatCode>
                <c:ptCount val="5"/>
                <c:pt idx="0">
                  <c:v>0</c:v>
                </c:pt>
                <c:pt idx="1">
                  <c:v>0.14199999999999999</c:v>
                </c:pt>
                <c:pt idx="2">
                  <c:v>0.24299999999999999</c:v>
                </c:pt>
                <c:pt idx="3">
                  <c:v>0</c:v>
                </c:pt>
                <c:pt idx="4">
                  <c:v>0.61499999999999999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</c:legendEntry>
      <c:layout>
        <c:manualLayout>
          <c:xMode val="edge"/>
          <c:yMode val="edge"/>
          <c:x val="0.66292515494508708"/>
          <c:y val="0.43249627580336242"/>
          <c:w val="0.17850584576629602"/>
          <c:h val="0.32581825920408597"/>
        </c:manualLayout>
      </c:layout>
      <c:overlay val="0"/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  <a:bevel/>
    </a:ln>
    <a:effectLst>
      <a:glow rad="63500">
        <a:schemeClr val="accent1">
          <a:satMod val="175000"/>
          <a:alpha val="40000"/>
        </a:schemeClr>
      </a:glow>
    </a:effectLst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173" y="0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4309B993-616C-46C1-831A-738C061DB0DE}" type="datetimeFigureOut">
              <a:rPr lang="en-US" smtClean="0"/>
              <a:t>2/16/2015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637" y="4387767"/>
            <a:ext cx="5558801" cy="4155919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378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173" y="8772378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3236BAD1-9E1B-4792-9352-0EA4D130FB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034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6BAD1-9E1B-4792-9352-0EA4D130FBD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335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2130425"/>
            <a:ext cx="8229600" cy="1470025"/>
          </a:xfrm>
        </p:spPr>
        <p:txBody>
          <a:bodyPr>
            <a:noAutofit/>
          </a:bodyPr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z="4800" dirty="0" smtClean="0"/>
              <a:t>Title of the Presentation</a:t>
            </a:r>
            <a:endParaRPr lang="en-US" sz="4800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3886199"/>
            <a:ext cx="8229600" cy="1994785"/>
          </a:xfrm>
        </p:spPr>
        <p:txBody>
          <a:bodyPr/>
          <a:lstStyle>
            <a:lvl1pPr marL="342900" marR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b="0" dirty="0" smtClean="0"/>
              <a:t>Who it’s being given to and by</a:t>
            </a:r>
          </a:p>
          <a:p>
            <a:endParaRPr lang="en-US" b="0" dirty="0" smtClean="0"/>
          </a:p>
          <a:p>
            <a:r>
              <a:rPr lang="en-US" b="0" dirty="0" smtClean="0"/>
              <a:t>Name of Presenter</a:t>
            </a:r>
          </a:p>
          <a:p>
            <a:r>
              <a:rPr lang="en-US" b="0" dirty="0" smtClean="0"/>
              <a:t>Title of Presenter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/>
          <p:cNvSpPr>
            <a:spLocks noGrp="1"/>
          </p:cNvSpPr>
          <p:nvPr>
            <p:ph type="tbl" sz="quarter" idx="13"/>
          </p:nvPr>
        </p:nvSpPr>
        <p:spPr>
          <a:xfrm>
            <a:off x="869950" y="2169470"/>
            <a:ext cx="7248525" cy="4217975"/>
          </a:xfrm>
        </p:spPr>
        <p:txBody>
          <a:bodyPr/>
          <a:lstStyle/>
          <a:p>
            <a:r>
              <a:rPr lang="en-US" dirty="0" smtClean="0"/>
              <a:t>Click icon to add table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026471"/>
            <a:ext cx="8229600" cy="1143000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36803" y="6527078"/>
            <a:ext cx="2895600" cy="365125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February 18, 2015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21514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F56556F9-AB00-7544-8E1D-D3A1B33B54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026471"/>
            <a:ext cx="8229600" cy="1143000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3"/>
          </p:nvPr>
        </p:nvSpPr>
        <p:spPr>
          <a:xfrm>
            <a:off x="846650" y="2169470"/>
            <a:ext cx="7272112" cy="4202857"/>
          </a:xfr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36803" y="6527078"/>
            <a:ext cx="2895600" cy="365125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February 18, 2015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21514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F56556F9-AB00-7544-8E1D-D3A1B33B54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548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losing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2130425"/>
            <a:ext cx="8229600" cy="1470025"/>
          </a:xfrm>
          <a:ln>
            <a:noFill/>
          </a:ln>
        </p:spPr>
        <p:txBody>
          <a:bodyPr>
            <a:noAutofit/>
          </a:bodyPr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z="4800" dirty="0" smtClean="0"/>
              <a:t>Closing Message/Thanks</a:t>
            </a:r>
            <a:endParaRPr lang="en-US" sz="4800" dirty="0"/>
          </a:p>
        </p:txBody>
      </p:sp>
      <p:sp>
        <p:nvSpPr>
          <p:cNvPr id="7" name="Text Placeholder 8"/>
          <p:cNvSpPr txBox="1">
            <a:spLocks/>
          </p:cNvSpPr>
          <p:nvPr userDrawn="1"/>
        </p:nvSpPr>
        <p:spPr bwMode="auto">
          <a:xfrm>
            <a:off x="457200" y="5138738"/>
            <a:ext cx="82296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>
              <a:defRPr sz="2200" baseline="0">
                <a:solidFill>
                  <a:schemeClr val="bg1"/>
                </a:solidFill>
              </a:defRPr>
            </a:lvl1pPr>
          </a:lstStyle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dirty="0" smtClean="0">
                <a:latin typeface="Helvetica"/>
                <a:ea typeface="ＭＳ Ｐゴシック" pitchFamily="-65" charset="-128"/>
                <a:cs typeface="Helvetica"/>
              </a:rPr>
              <a:t>www.CentralHealth.net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"/>
              <a:ea typeface="ＭＳ Ｐゴシック" pitchFamily="-65" charset="-128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044925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ndar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36803" y="6527078"/>
            <a:ext cx="2895600" cy="365125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February 18,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21514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F56556F9-AB00-7544-8E1D-D3A1B33B54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idx="1" hasCustomPrompt="1"/>
          </p:nvPr>
        </p:nvSpPr>
        <p:spPr>
          <a:xfrm>
            <a:off x="457200" y="2331307"/>
            <a:ext cx="8229600" cy="37948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40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2169471"/>
            <a:ext cx="4038600" cy="43520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Add Headline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2169471"/>
            <a:ext cx="4038600" cy="43520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Add Headline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24296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36803" y="6527078"/>
            <a:ext cx="2895600" cy="365125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February 18, 2015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21514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F56556F9-AB00-7544-8E1D-D3A1B33B54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1032283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This Page is for a single Photo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599021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71665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Description of Photo above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24296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36803" y="6527078"/>
            <a:ext cx="2895600" cy="365125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February 18, 2015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21514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F56556F9-AB00-7544-8E1D-D3A1B33B54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/>
          <p:cNvSpPr>
            <a:spLocks noGrp="1"/>
          </p:cNvSpPr>
          <p:nvPr>
            <p:ph type="tbl" sz="quarter" idx="13"/>
          </p:nvPr>
        </p:nvSpPr>
        <p:spPr>
          <a:xfrm>
            <a:off x="869950" y="2169470"/>
            <a:ext cx="7248525" cy="4217975"/>
          </a:xfrm>
        </p:spPr>
        <p:txBody>
          <a:bodyPr/>
          <a:lstStyle/>
          <a:p>
            <a:r>
              <a:rPr lang="en-US" dirty="0" smtClean="0"/>
              <a:t>Click icon to add table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026471"/>
            <a:ext cx="8229600" cy="1143000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24296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36803" y="6527078"/>
            <a:ext cx="2895600" cy="365125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February 18, 2015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21514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F56556F9-AB00-7544-8E1D-D3A1B33B54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026471"/>
            <a:ext cx="8229600" cy="1143000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3"/>
          </p:nvPr>
        </p:nvSpPr>
        <p:spPr>
          <a:xfrm>
            <a:off x="846650" y="2169470"/>
            <a:ext cx="7272112" cy="4202857"/>
          </a:xfr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24296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36803" y="6527078"/>
            <a:ext cx="2895600" cy="365125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February 18, 2015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21514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F56556F9-AB00-7544-8E1D-D3A1B33B54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548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2130425"/>
            <a:ext cx="8229600" cy="1470025"/>
          </a:xfrm>
          <a:ln>
            <a:noFill/>
          </a:ln>
        </p:spPr>
        <p:txBody>
          <a:bodyPr>
            <a:noAutofit/>
          </a:bodyPr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z="4800" dirty="0" smtClean="0"/>
              <a:t>Closing Message/Thanks</a:t>
            </a:r>
            <a:endParaRPr lang="en-US" sz="4800" dirty="0"/>
          </a:p>
        </p:txBody>
      </p:sp>
      <p:sp>
        <p:nvSpPr>
          <p:cNvPr id="7" name="Text Placeholder 8"/>
          <p:cNvSpPr txBox="1">
            <a:spLocks/>
          </p:cNvSpPr>
          <p:nvPr/>
        </p:nvSpPr>
        <p:spPr bwMode="auto">
          <a:xfrm>
            <a:off x="457200" y="5138738"/>
            <a:ext cx="82296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>
              <a:defRPr sz="2200" baseline="0">
                <a:solidFill>
                  <a:schemeClr val="bg1"/>
                </a:solidFill>
              </a:defRPr>
            </a:lvl1pPr>
          </a:lstStyle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dirty="0" smtClean="0">
                <a:latin typeface="Helvetica"/>
                <a:ea typeface="ＭＳ Ｐゴシック" pitchFamily="-65" charset="-128"/>
                <a:cs typeface="Helvetica"/>
              </a:rPr>
              <a:t>www.CentralHealth.net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"/>
              <a:ea typeface="ＭＳ Ｐゴシック" pitchFamily="-65" charset="-128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044925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2130425"/>
            <a:ext cx="8229600" cy="1470025"/>
          </a:xfrm>
        </p:spPr>
        <p:txBody>
          <a:bodyPr>
            <a:noAutofit/>
          </a:bodyPr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z="4800" dirty="0" smtClean="0"/>
              <a:t>Title of the Presentation</a:t>
            </a:r>
            <a:endParaRPr lang="en-US" sz="4800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3886199"/>
            <a:ext cx="8229600" cy="1994785"/>
          </a:xfrm>
        </p:spPr>
        <p:txBody>
          <a:bodyPr/>
          <a:lstStyle>
            <a:lvl1pPr marL="342900" marR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b="0" dirty="0" smtClean="0"/>
              <a:t>Who it’s being given to and by</a:t>
            </a:r>
          </a:p>
          <a:p>
            <a:endParaRPr lang="en-US" b="0" dirty="0" smtClean="0"/>
          </a:p>
          <a:p>
            <a:r>
              <a:rPr lang="en-US" b="0" dirty="0" smtClean="0"/>
              <a:t>Name of Presenter</a:t>
            </a:r>
          </a:p>
          <a:p>
            <a:r>
              <a:rPr lang="en-US" b="0" dirty="0" smtClean="0"/>
              <a:t>Title of Presenter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36803" y="6527078"/>
            <a:ext cx="2895600" cy="365125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February 18,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21514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F56556F9-AB00-7544-8E1D-D3A1B33B54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idx="1" hasCustomPrompt="1"/>
          </p:nvPr>
        </p:nvSpPr>
        <p:spPr>
          <a:xfrm>
            <a:off x="457200" y="2331307"/>
            <a:ext cx="8229600" cy="37948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401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20523_CH_PPtBckgrnds-02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3345"/>
            <a:ext cx="9144000" cy="685130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2647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31307"/>
            <a:ext cx="8229600" cy="37948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036803" y="6527078"/>
            <a:ext cx="2895600" cy="365125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February 18, 2015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521514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F56556F9-AB00-7544-8E1D-D3A1B33B54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49" r:id="rId8"/>
    <p:sldLayoutId id="2147483659" r:id="rId9"/>
    <p:sldLayoutId id="2147483655" r:id="rId10"/>
    <p:sldLayoutId id="2147483660" r:id="rId11"/>
    <p:sldLayoutId id="2147483658" r:id="rId12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5F294F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Tx/>
        <a:buNone/>
        <a:defRPr sz="3200" kern="1200">
          <a:solidFill>
            <a:srgbClr val="313B46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spcBef>
          <a:spcPct val="20000"/>
        </a:spcBef>
        <a:buSzPct val="80000"/>
        <a:buFont typeface="Menlo Regular"/>
        <a:buChar char="❍"/>
        <a:defRPr sz="2800" kern="1200">
          <a:solidFill>
            <a:srgbClr val="313B46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spcBef>
          <a:spcPct val="20000"/>
        </a:spcBef>
        <a:buSzPct val="70000"/>
        <a:buFont typeface="Wingdings" charset="2"/>
        <a:buChar char="q"/>
        <a:defRPr sz="2400" kern="1200">
          <a:solidFill>
            <a:srgbClr val="313B46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SzPct val="85000"/>
        <a:buFont typeface="Arial"/>
        <a:buChar char="•"/>
        <a:defRPr sz="2000" kern="1200">
          <a:solidFill>
            <a:srgbClr val="313B46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SzPct val="75000"/>
        <a:buFont typeface="Wingdings" charset="2"/>
        <a:buChar char="§"/>
        <a:defRPr sz="2000" kern="1200">
          <a:solidFill>
            <a:srgbClr val="313B46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info.sos.state.tx.us/pls/pub/readtac$ext.TacPage?sl=R&amp;app=9&amp;p_dir=&amp;p_rloc=&amp;p_tloc=&amp;p_ploc=&amp;pg=1&amp;p_tac=&amp;ti=34&amp;pt=1&amp;ch=20&amp;rl=2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57200" y="5424898"/>
            <a:ext cx="8229600" cy="1006702"/>
          </a:xfrm>
        </p:spPr>
        <p:txBody>
          <a:bodyPr/>
          <a:lstStyle/>
          <a:p>
            <a:r>
              <a:rPr lang="en-US" dirty="0" smtClean="0"/>
              <a:t>Larry Wallace</a:t>
            </a:r>
          </a:p>
          <a:p>
            <a:r>
              <a:rPr lang="en-US" dirty="0" smtClean="0"/>
              <a:t>Norma Williams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457200" y="1116013"/>
            <a:ext cx="8229600" cy="5293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FY 2014</a:t>
            </a:r>
            <a:br>
              <a:rPr lang="en-US" sz="3600" b="1" dirty="0" smtClean="0"/>
            </a:br>
            <a:endParaRPr lang="en-US" sz="2200" b="1" baseline="0" dirty="0">
              <a:latin typeface="Trebuchet MS" pitchFamily="34" charset="0"/>
            </a:endParaRPr>
          </a:p>
          <a:p>
            <a:pPr algn="ctr"/>
            <a:r>
              <a:rPr lang="en-US" sz="3600" dirty="0" smtClean="0"/>
              <a:t>Historically Underutilized </a:t>
            </a:r>
            <a:br>
              <a:rPr lang="en-US" sz="3600" dirty="0" smtClean="0"/>
            </a:br>
            <a:r>
              <a:rPr lang="en-US" sz="3600" dirty="0" smtClean="0"/>
              <a:t>Business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Budget and Finance Committee</a:t>
            </a:r>
            <a:br>
              <a:rPr lang="en-US" sz="2400" dirty="0" smtClean="0"/>
            </a:br>
            <a:r>
              <a:rPr lang="en-US" sz="2400" dirty="0" smtClean="0"/>
              <a:t>February 18, 2015</a:t>
            </a:r>
            <a:endParaRPr lang="en-US" sz="2400" b="1" baseline="0" dirty="0">
              <a:latin typeface="Trebuchet MS" pitchFamily="34" charset="0"/>
            </a:endParaRPr>
          </a:p>
          <a:p>
            <a:pPr algn="ctr"/>
            <a:endParaRPr lang="en-US" b="1" dirty="0">
              <a:latin typeface="Trebuchet MS" pitchFamily="34" charset="0"/>
            </a:endParaRPr>
          </a:p>
          <a:p>
            <a:pPr algn="ctr"/>
            <a:r>
              <a:rPr lang="en-US" b="1" dirty="0" smtClean="0">
                <a:latin typeface="Trebuchet MS" pitchFamily="34" charset="0"/>
              </a:rPr>
              <a:t> </a:t>
            </a:r>
            <a:endParaRPr lang="en-US" b="1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76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76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56F9-AB00-7544-8E1D-D3A1B33B54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February 18, 2015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Central Health’s</a:t>
            </a:r>
            <a:br>
              <a:rPr lang="en-US" sz="3200" dirty="0" smtClean="0"/>
            </a:br>
            <a:r>
              <a:rPr lang="en-US" sz="3200" dirty="0" smtClean="0"/>
              <a:t>General Purchasing Policy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1800" dirty="0"/>
          </a:p>
        </p:txBody>
      </p:sp>
      <p:sp>
        <p:nvSpPr>
          <p:cNvPr id="12" name="Content Placeholder 4"/>
          <p:cNvSpPr>
            <a:spLocks noGrp="1"/>
          </p:cNvSpPr>
          <p:nvPr>
            <p:ph idx="1"/>
          </p:nvPr>
        </p:nvSpPr>
        <p:spPr>
          <a:xfrm>
            <a:off x="352425" y="2164924"/>
            <a:ext cx="8229600" cy="379485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	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The Board of Managers approved Central Health’s Purchasing Policy, which states that a “</a:t>
            </a:r>
            <a:r>
              <a:rPr lang="en-US" i="1" dirty="0"/>
              <a:t>good faith effort</a:t>
            </a:r>
            <a:r>
              <a:rPr lang="en-US" dirty="0"/>
              <a:t>” must be made to assist certified </a:t>
            </a:r>
            <a:r>
              <a:rPr lang="en-US" dirty="0" smtClean="0"/>
              <a:t>Historically Underutilized Businesses (HUB) </a:t>
            </a:r>
            <a:r>
              <a:rPr lang="en-US" dirty="0"/>
              <a:t>vendors and contractors in its award of contracts and subcontracts.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62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56F9-AB00-7544-8E1D-D3A1B33B54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92694"/>
            <a:ext cx="8229600" cy="412404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b="1" dirty="0" smtClean="0"/>
              <a:t> 	</a:t>
            </a:r>
            <a:r>
              <a:rPr lang="en-US" sz="2400" dirty="0"/>
              <a:t>A for-profit entity that has not exceeded the size standards prescribed by </a:t>
            </a:r>
            <a:r>
              <a:rPr lang="en-US" sz="2400" dirty="0">
                <a:hlinkClick r:id="rId2"/>
              </a:rPr>
              <a:t>34 TAC §</a:t>
            </a:r>
            <a:r>
              <a:rPr lang="en-US" sz="2400" dirty="0" smtClean="0">
                <a:hlinkClick r:id="rId2"/>
              </a:rPr>
              <a:t>20.23</a:t>
            </a:r>
            <a:r>
              <a:rPr lang="en-US" sz="2400" dirty="0" smtClean="0"/>
              <a:t> (Texas Administrative Code), </a:t>
            </a:r>
            <a:r>
              <a:rPr lang="en-US" sz="2400" dirty="0"/>
              <a:t>and has its principal place of business in Texas, and is at least 51% owned by an Asian Pacific, American, Black American, Hispanic American, Native American, </a:t>
            </a:r>
            <a:r>
              <a:rPr lang="en-US" sz="2400" dirty="0" smtClean="0"/>
              <a:t>Woman-owned, or </a:t>
            </a:r>
            <a:r>
              <a:rPr lang="en-US" sz="2400" dirty="0"/>
              <a:t>Service Disabled Veteran, who reside in Texas and actively participate in the control, operations and management of the entity’s affairs.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February 18, 2015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Definition of a HUB</a:t>
            </a:r>
            <a:br>
              <a:rPr lang="en-US" sz="3200" dirty="0" smtClean="0"/>
            </a:br>
            <a:r>
              <a:rPr lang="en-US" sz="3200" dirty="0" smtClean="0"/>
              <a:t>“Historically Underutilized Business”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2300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Eligible Expenditures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56F9-AB00-7544-8E1D-D3A1B33B54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02118"/>
            <a:ext cx="8229600" cy="4124045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/>
              <a:t> 	</a:t>
            </a:r>
            <a:r>
              <a:rPr lang="en-US" sz="2400" b="1" u="sng" dirty="0" smtClean="0"/>
              <a:t>Expense </a:t>
            </a:r>
            <a:r>
              <a:rPr lang="en-US" sz="2400" b="1" u="sng" dirty="0"/>
              <a:t>Categories </a:t>
            </a:r>
            <a:r>
              <a:rPr lang="en-US" sz="2400" b="1" u="sng" dirty="0" smtClean="0"/>
              <a:t>Include</a:t>
            </a:r>
            <a:r>
              <a:rPr lang="en-US" sz="2400" b="1" dirty="0" smtClean="0"/>
              <a:t>: Heavy Construction, Building Construction, Special Trade, Professional Services, and other Services.</a:t>
            </a:r>
            <a:endParaRPr lang="en-US" sz="2400" dirty="0"/>
          </a:p>
          <a:p>
            <a:r>
              <a:rPr lang="en-US" b="1" dirty="0" smtClean="0"/>
              <a:t>	</a:t>
            </a:r>
            <a:r>
              <a:rPr lang="en-US" sz="2400" b="1" u="sng" dirty="0" smtClean="0"/>
              <a:t>Expense Categories </a:t>
            </a:r>
            <a:r>
              <a:rPr lang="en-US" sz="2400" b="1" u="sng" dirty="0"/>
              <a:t>Not Included</a:t>
            </a:r>
            <a:r>
              <a:rPr lang="en-US" sz="2400" b="1" dirty="0"/>
              <a:t>: </a:t>
            </a:r>
            <a:r>
              <a:rPr lang="en-US" sz="2400" dirty="0"/>
              <a:t>benefits, claims and judgments, interfund transfers, interagency payments, investments, payment of interest, payment of principal, public assistance payments, rental and leases, utilities, salaries, wages, travel, grants, scholarships, real estate purchases, right-of-way, emergency abatement response, and other expenses as determined by the State of Texas Disparity Study. </a:t>
            </a:r>
          </a:p>
        </p:txBody>
      </p:sp>
    </p:spTree>
    <p:extLst>
      <p:ext uri="{BB962C8B-B14F-4D97-AF65-F5344CB8AC3E}">
        <p14:creationId xmlns:p14="http://schemas.microsoft.com/office/powerpoint/2010/main" val="2906631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6471"/>
            <a:ext cx="8229600" cy="945204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FY14 HUB Eligible Expenditures</a:t>
            </a:r>
            <a:br>
              <a:rPr lang="en-US" sz="2800" dirty="0" smtClean="0"/>
            </a:br>
            <a:r>
              <a:rPr lang="en-US" sz="2800" dirty="0" smtClean="0"/>
              <a:t>Operating and CIP Expenses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56F9-AB00-7544-8E1D-D3A1B33B5465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2893074"/>
              </p:ext>
            </p:extLst>
          </p:nvPr>
        </p:nvGraphicFramePr>
        <p:xfrm>
          <a:off x="361950" y="2381254"/>
          <a:ext cx="8039100" cy="3073973"/>
        </p:xfrm>
        <a:graphic>
          <a:graphicData uri="http://schemas.openxmlformats.org/drawingml/2006/table">
            <a:tbl>
              <a:tblPr/>
              <a:tblGrid>
                <a:gridCol w="5341233"/>
                <a:gridCol w="2697867"/>
              </a:tblGrid>
              <a:tr h="351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Tahoma"/>
                        </a:rPr>
                        <a:t>Total Eligible Operating Expense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Tahoma"/>
                        </a:rPr>
                        <a:t> $         </a:t>
                      </a:r>
                      <a:r>
                        <a:rPr lang="en-US" sz="1800" b="0" i="0" u="none" strike="noStrike" dirty="0" smtClean="0">
                          <a:effectLst/>
                          <a:latin typeface="Tahoma"/>
                        </a:rPr>
                        <a:t>3,371,077</a:t>
                      </a:r>
                      <a:endParaRPr lang="en-US" sz="1800" b="0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Tahoma"/>
                        </a:rPr>
                        <a:t>Total HUB Operating Expenditure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Tahoma"/>
                        </a:rPr>
                        <a:t> $            </a:t>
                      </a:r>
                      <a:r>
                        <a:rPr lang="en-US" sz="1800" b="0" i="0" u="none" strike="noStrike" dirty="0" smtClean="0">
                          <a:effectLst/>
                          <a:latin typeface="Tahoma"/>
                        </a:rPr>
                        <a:t>537,514</a:t>
                      </a:r>
                      <a:endParaRPr lang="en-US" sz="1800" b="0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effectLst/>
                          <a:latin typeface="Tahoma"/>
                        </a:rPr>
                        <a:t>Percentage of HUB Operating Expenditure</a:t>
                      </a:r>
                      <a:endParaRPr lang="en-US" sz="1800" b="0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effectLst/>
                          <a:latin typeface="Tahoma"/>
                        </a:rPr>
                        <a:t>15.9%</a:t>
                      </a:r>
                      <a:endParaRPr lang="en-US" sz="1800" b="0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64619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Tahoma"/>
                        </a:rPr>
                        <a:t>Total Eligible CIP Expense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Tahoma"/>
                        </a:rPr>
                        <a:t> $            </a:t>
                      </a:r>
                      <a:r>
                        <a:rPr lang="en-US" sz="1800" b="0" i="0" u="none" strike="noStrike" dirty="0" smtClean="0">
                          <a:effectLst/>
                          <a:latin typeface="Tahoma"/>
                        </a:rPr>
                        <a:t>6,716,271</a:t>
                      </a:r>
                      <a:endParaRPr lang="en-US" sz="1800" b="0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Tahoma"/>
                        </a:rPr>
                        <a:t>Total HUB CIP Expenditure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Tahoma"/>
                        </a:rPr>
                        <a:t> $            </a:t>
                      </a:r>
                      <a:r>
                        <a:rPr lang="en-US" sz="1800" b="0" i="0" u="none" strike="noStrike" dirty="0" smtClean="0">
                          <a:effectLst/>
                          <a:latin typeface="Tahoma"/>
                        </a:rPr>
                        <a:t>1,178,719</a:t>
                      </a:r>
                      <a:endParaRPr lang="en-US" sz="1800" b="0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Tahoma"/>
                        </a:rPr>
                        <a:t>Percentage of HUB CIP Expenditure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effectLst/>
                          <a:latin typeface="Tahoma"/>
                        </a:rPr>
                        <a:t>17.6%</a:t>
                      </a:r>
                      <a:endParaRPr lang="en-US" sz="1800" b="0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February 18,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75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56F9-AB00-7544-8E1D-D3A1B33B5465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6984534"/>
              </p:ext>
            </p:extLst>
          </p:nvPr>
        </p:nvGraphicFramePr>
        <p:xfrm>
          <a:off x="536575" y="1620838"/>
          <a:ext cx="8150225" cy="884238"/>
        </p:xfrm>
        <a:graphic>
          <a:graphicData uri="http://schemas.openxmlformats.org/drawingml/2006/table">
            <a:tbl>
              <a:tblPr/>
              <a:tblGrid>
                <a:gridCol w="5415065"/>
                <a:gridCol w="2735160"/>
              </a:tblGrid>
              <a:tr h="2947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Tahoma"/>
                        </a:rPr>
                        <a:t>Grand Total Eligible Expenditure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Tahoma"/>
                        </a:rPr>
                        <a:t> $         </a:t>
                      </a:r>
                      <a:r>
                        <a:rPr lang="en-US" sz="1800" b="0" i="0" u="none" strike="noStrike" dirty="0" smtClean="0">
                          <a:effectLst/>
                          <a:latin typeface="Tahoma"/>
                        </a:rPr>
                        <a:t>10,087,348</a:t>
                      </a:r>
                      <a:endParaRPr lang="en-US" sz="1800" b="0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7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Tahoma"/>
                        </a:rPr>
                        <a:t>Grand Total HUB Expenditure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Tahoma"/>
                        </a:rPr>
                        <a:t> $       </a:t>
                      </a:r>
                      <a:r>
                        <a:rPr lang="en-US" sz="1800" b="0" i="0" u="none" strike="noStrike" dirty="0" smtClean="0">
                          <a:effectLst/>
                          <a:latin typeface="Tahoma"/>
                        </a:rPr>
                        <a:t>    1,716,233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7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effectLst/>
                          <a:latin typeface="Tahoma"/>
                        </a:rPr>
                        <a:t>HUB as a Percentage of Total Eligible Expenditure</a:t>
                      </a:r>
                      <a:endParaRPr lang="en-US" sz="1800" b="0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effectLst/>
                          <a:latin typeface="Tahoma"/>
                        </a:rPr>
                        <a:t>17.0%</a:t>
                      </a:r>
                      <a:endParaRPr lang="en-US" sz="1800" b="0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026471"/>
            <a:ext cx="8229600" cy="516579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FY14 HUB Eligible Expenditures Totals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February 18, 2015</a:t>
            </a:r>
            <a:endParaRPr lang="en-US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155620"/>
              </p:ext>
            </p:extLst>
          </p:nvPr>
        </p:nvGraphicFramePr>
        <p:xfrm>
          <a:off x="1166812" y="2657476"/>
          <a:ext cx="6567488" cy="3524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628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HUB Eligible Expenditures</a:t>
            </a:r>
            <a:br>
              <a:rPr lang="en-US" sz="2800" dirty="0" smtClean="0"/>
            </a:br>
            <a:r>
              <a:rPr lang="en-US" sz="2800" dirty="0" smtClean="0"/>
              <a:t>Comparison of FY13 to FY14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56F9-AB00-7544-8E1D-D3A1B33B54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February 18, 2015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69583" y="3988789"/>
            <a:ext cx="257960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Central Health’s total HUB Expenditure for 2014 is $1.7M compared to $585k in 2013. The increase </a:t>
            </a:r>
            <a:r>
              <a:rPr lang="en-US" sz="1400" dirty="0" smtClean="0"/>
              <a:t>is primarily </a:t>
            </a:r>
            <a:r>
              <a:rPr lang="en-US" sz="1400" dirty="0"/>
              <a:t>due to the construction of the new Southeast Health and Wellness Center. 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45" y="3496110"/>
            <a:ext cx="4153469" cy="2874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591759"/>
              </p:ext>
            </p:extLst>
          </p:nvPr>
        </p:nvGraphicFramePr>
        <p:xfrm>
          <a:off x="4924425" y="5314950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1619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140816"/>
              </p:ext>
            </p:extLst>
          </p:nvPr>
        </p:nvGraphicFramePr>
        <p:xfrm>
          <a:off x="1247775" y="1988999"/>
          <a:ext cx="6639489" cy="1350466"/>
        </p:xfrm>
        <a:graphic>
          <a:graphicData uri="http://schemas.openxmlformats.org/drawingml/2006/table">
            <a:tbl>
              <a:tblPr/>
              <a:tblGrid>
                <a:gridCol w="3605207"/>
                <a:gridCol w="1639273"/>
                <a:gridCol w="1395009"/>
              </a:tblGrid>
              <a:tr h="30214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 FY14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 FY13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9015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Tahoma"/>
                        </a:rPr>
                        <a:t>Total </a:t>
                      </a:r>
                      <a:r>
                        <a:rPr lang="en-US" sz="1800" b="0" i="0" u="none" strike="noStrike" dirty="0" smtClean="0">
                          <a:effectLst/>
                          <a:latin typeface="Tahoma"/>
                        </a:rPr>
                        <a:t>HUB </a:t>
                      </a:r>
                      <a:r>
                        <a:rPr lang="en-US" sz="1800" b="0" i="0" u="none" strike="noStrike" dirty="0">
                          <a:effectLst/>
                          <a:latin typeface="Tahoma"/>
                        </a:rPr>
                        <a:t>Operating Expenditure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800" b="0" i="0" u="none" strike="noStrike" dirty="0" smtClean="0">
                          <a:effectLst/>
                          <a:latin typeface="Tahoma"/>
                        </a:rPr>
                        <a:t>$      537,514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    410,727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663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T</a:t>
                      </a:r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otal HUB </a:t>
                      </a: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CIP Expenditure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800" b="0" i="0" u="none" strike="noStrike" dirty="0" smtClean="0">
                          <a:effectLst/>
                          <a:latin typeface="Tahoma"/>
                        </a:rPr>
                        <a:t>$    1,178,719</a:t>
                      </a:r>
                    </a:p>
                    <a:p>
                      <a:pPr marL="0" algn="l" defTabSz="457200" rtl="0" eaLnBrk="1" fontAlgn="b" latinLnBrk="0" hangingPunct="1"/>
                      <a:endParaRPr 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effectLst/>
                          <a:latin typeface="Tahoma"/>
                        </a:rPr>
                        <a:t>$    173,795</a:t>
                      </a:r>
                    </a:p>
                    <a:p>
                      <a:pPr marL="0" algn="l" defTabSz="457200" rtl="0" eaLnBrk="1" fontAlgn="b" latinLnBrk="0" hangingPunct="1"/>
                      <a:endParaRPr 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4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1026471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Eligible HUB Expenditures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Historical Comparison</a:t>
            </a:r>
            <a:endParaRPr lang="en-US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February 18,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56F9-AB00-7544-8E1D-D3A1B33B5465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961881"/>
            <a:ext cx="6019800" cy="4166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7152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HUB Entity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556F9-AB00-7544-8E1D-D3A1B33B54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February 18, 2015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71662"/>
            <a:ext cx="6838950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607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3 Template">
  <a:themeElements>
    <a:clrScheme name="Central Health">
      <a:dk1>
        <a:srgbClr val="000000"/>
      </a:dk1>
      <a:lt1>
        <a:sysClr val="window" lastClr="FFFFFF"/>
      </a:lt1>
      <a:dk2>
        <a:srgbClr val="20558A"/>
      </a:dk2>
      <a:lt2>
        <a:srgbClr val="C3B7B2"/>
      </a:lt2>
      <a:accent1>
        <a:srgbClr val="F05033"/>
      </a:accent1>
      <a:accent2>
        <a:srgbClr val="02B294"/>
      </a:accent2>
      <a:accent3>
        <a:srgbClr val="B494B2"/>
      </a:accent3>
      <a:accent4>
        <a:srgbClr val="7499C6"/>
      </a:accent4>
      <a:accent5>
        <a:srgbClr val="5F294F"/>
      </a:accent5>
      <a:accent6>
        <a:srgbClr val="F48466"/>
      </a:accent6>
      <a:hlink>
        <a:srgbClr val="20558A"/>
      </a:hlink>
      <a:folHlink>
        <a:srgbClr val="7ECDC3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2013 Template</Template>
  <TotalTime>2664</TotalTime>
  <Words>196</Words>
  <Application>Microsoft Office PowerPoint</Application>
  <PresentationFormat>On-screen Show (4:3)</PresentationFormat>
  <Paragraphs>64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2013 Template</vt:lpstr>
      <vt:lpstr> FY 2014  Historically Underutilized  Business  Budget and Finance Committee February 18, 2015   </vt:lpstr>
      <vt:lpstr>Central Health’s General Purchasing Policy  </vt:lpstr>
      <vt:lpstr>Definition of a HUB “Historically Underutilized Business”</vt:lpstr>
      <vt:lpstr>Eligible Expenditures </vt:lpstr>
      <vt:lpstr>FY14 HUB Eligible Expenditures Operating and CIP Expenses </vt:lpstr>
      <vt:lpstr>FY14 HUB Eligible Expenditures Totals</vt:lpstr>
      <vt:lpstr>HUB Eligible Expenditures Comparison of FY13 to FY14</vt:lpstr>
      <vt:lpstr>Eligible HUB Expenditures Historical Comparison</vt:lpstr>
      <vt:lpstr>HUB Entity Comparison</vt:lpstr>
      <vt:lpstr>Questions?</vt:lpstr>
    </vt:vector>
  </TitlesOfParts>
  <Company>TCHD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2013 HUB Report  Budget and Finance Committee  January 22, 2013</dc:title>
  <dc:creator>Southwell, Tena</dc:creator>
  <cp:lastModifiedBy>Williams, Norma</cp:lastModifiedBy>
  <cp:revision>54</cp:revision>
  <cp:lastPrinted>2015-02-13T19:49:25Z</cp:lastPrinted>
  <dcterms:created xsi:type="dcterms:W3CDTF">2014-01-14T16:49:51Z</dcterms:created>
  <dcterms:modified xsi:type="dcterms:W3CDTF">2015-02-16T17:40:49Z</dcterms:modified>
</cp:coreProperties>
</file>