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033"/>
    <a:srgbClr val="7E696D"/>
    <a:srgbClr val="B5BDC5"/>
    <a:srgbClr val="CFDBB9"/>
    <a:srgbClr val="D6DEB4"/>
    <a:srgbClr val="799C3D"/>
    <a:srgbClr val="5D294F"/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/>
    <p:restoredTop sz="94648"/>
  </p:normalViewPr>
  <p:slideViewPr>
    <p:cSldViewPr snapToGrid="0" snapToObjects="1">
      <p:cViewPr>
        <p:scale>
          <a:sx n="67" d="100"/>
          <a:sy n="67" d="100"/>
        </p:scale>
        <p:origin x="1912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7696-0794-4B47-BD35-263C428060EE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ADB96-9586-554B-8404-AF09D1DF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yyouth/health_and_academics/pdf/pa-pe_paper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afternoon. Thank you so much for having us here today. My name is </a:t>
            </a:r>
            <a:r>
              <a:rPr lang="en-US" dirty="0" err="1"/>
              <a:t>Lyndsi</a:t>
            </a:r>
            <a:r>
              <a:rPr lang="en-US" dirty="0"/>
              <a:t> Lambert and this is my colleague </a:t>
            </a:r>
            <a:r>
              <a:rPr lang="en-US" dirty="0" err="1"/>
              <a:t>Keysha</a:t>
            </a:r>
            <a:r>
              <a:rPr lang="en-US" dirty="0"/>
              <a:t> Walcott. We are here today on behalf of the Central Health Equity Policy Council to provide an update on the latest research on recess and unstructured physical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DB96-9586-554B-8404-AF09D1DF0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Active Living Research Center. Increasing Physical Activity through Recess. Robert Wood Johnson Foundation, 2012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 for Education Statistics, Fast Response Survey System. Washington, DC: United States Department of Education, 2005.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lang="en-US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5282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6" tIns="46226" rIns="92476" bIns="46226" anchor="t" anchorCtr="0">
            <a:noAutofit/>
          </a:bodyPr>
          <a:lstStyle/>
          <a:p>
            <a:pPr>
              <a:buClr>
                <a:schemeClr val="dk1"/>
              </a:buClr>
              <a:buSzPct val="25000"/>
              <a:buNone/>
            </a:pPr>
            <a:r>
              <a:rPr lang="en-US" dirty="0"/>
              <a:t>Active Living Research Center. Increasing Physical Activity through Recess. Robert Wood Johnson Foundation, 2012</a:t>
            </a:r>
          </a:p>
          <a:p>
            <a:pPr>
              <a:buClr>
                <a:schemeClr val="dk1"/>
              </a:buClr>
              <a:buSzPct val="25000"/>
              <a:buNone/>
            </a:pPr>
            <a:r>
              <a:rPr lang="en-US" dirty="0"/>
              <a:t>Center for Education Statistics, Fast Response Survey System. Washington, DC: United States Department of Education, 2005.</a:t>
            </a:r>
          </a:p>
          <a:p>
            <a:pPr>
              <a:buSzPct val="25000"/>
              <a:buNone/>
            </a:pPr>
            <a:endParaRPr dirty="0"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6" tIns="46226" rIns="92476" bIns="4622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11</a:t>
            </a:fld>
            <a:endParaRPr lang="en-US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8462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Barros, R. M., Silver, E. J., &amp; Stein, R. E. (2009). School recess and group classroom behavior.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Pediatrics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123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(2), 431-436.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en-US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705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NOTES: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is crucial to preventing obesity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improves cardiovascular and musculoskeletal health, mental health, emotional wellbeing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improves academic achievement, attention, concentration and classroom behavior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SOURCES: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Institute of Medicine: Koplan JP, Liverman CT, Kraak VI, eds: Preventing childhood obesity: health in the balance. Washington, DC: Institute of Medicine (U.S.); 2005.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Verstraete SJ, Cardon GM, De Clercq DL, et al. “Increasing Children’s Physical Activity Levels During Recess Periods in Elementary Schools: The Effects of Providing Game Equipment.” European Journal of Public Health, 16(4): 415–419, 2006.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Springer AE, Tanguturi Y, Ranjit N, Skala K, Kelder SH.  Physical activity during recess in low-income 3rd grade Texas students.  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Journal of Health Behavior 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2013; 37(3):318-324.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Centers for Disease Control and Prevention. Comprehensive School Physical Activity Programs: A Guide for Schools. Atlanta, GA: U.S. Department of Health and Human Services; 2013.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Centers for Disease Control and Prevention. 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association between school based physical activity, including physical education, and academic performance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Atlanta, GA: U.S. Department of Health and Human Services; 2010. </a:t>
            </a:r>
            <a:r>
              <a:rPr lang="en-US" sz="1200" b="0" i="1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http://www.cdc.gov/healthyyouth/health_and_academics/pdf/pa-pe_paper.pdf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Miller DP. Associations between the home and school environments and child body mass index.  Social Science &amp; Medicine 2011; 72(5): 677-684.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en-US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9001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Increases social-emotional competence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children to enact roles, builds flexible behavior, promotes empathy/taking others perspectives, encourages cooperation, inhibits antisocial behavior, promotes building closer peer relationships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SOURCES: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Murray, R., Ramstetter, C., Devore, C., Allison, M., Ancona, R., Barnett, S., ... &amp; Okamoto, J. (2013). The crucial role of recess in school.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Pediatrics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131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(1), 183-188.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Pellegrini, A. D., &amp; Bohn, C. M. (2005). The role of recess in children's cognitive performance and school adjustment.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Educational researcher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34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(1), 13-19.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Ramstetter, C. L., Murray, R., &amp; Garner, A. S. (2010). The crucial role of recess in schools.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Journal of School Health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80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(11), 517-526.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Academy of Pediatrics.  Ginsberg, K.R. and the Committee on Communications and the Committee on Psychosocial Aspects of Child and Family Health of the American Academy of Pediatrics.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importance of play in promoting healthy child development and maintaining strong parent-child bonds. 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Pediatrics.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2007; 119(1), 182-191.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Barros, R. M., Silver, E. J., &amp; Stein, R. E. (2009). School recess and group classroom behavior.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Pediatrics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123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(2), 431-436.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Burdette, H. L., &amp; Whitaker, R. C. (2005). Resurrecting free play in young children: looking beyond fitness and fatness to attention, affiliation, and affect.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Archives of pediatrics &amp; adolescent medicine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159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(1), 46-50.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lang="en-US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4193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Burdette, H. L., &amp; Whitaker, R. C. (2005). Resurrecting free play in young children: looking beyond fitness and fatness to attention, affiliation, and affect.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Archives of pediatrics &amp; adolescent medicine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159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(1), 46-50.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Wells, N. M., &amp; Evans, G. W. (2003). Nearby nature: A buffer of life stress among rural children.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 and behavior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-US" sz="1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35</a:t>
            </a:r>
            <a:r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(3), 311-330.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lang="en-US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827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48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19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24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0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2938DE-8BEE-0847-99A2-46B6C5C45883}"/>
              </a:ext>
            </a:extLst>
          </p:cNvPr>
          <p:cNvSpPr/>
          <p:nvPr userDrawn="1"/>
        </p:nvSpPr>
        <p:spPr>
          <a:xfrm>
            <a:off x="0" y="-123825"/>
            <a:ext cx="9144000" cy="6981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/Users/Issa/Desktop/background-03.png">
            <a:extLst>
              <a:ext uri="{FF2B5EF4-FFF2-40B4-BE49-F238E27FC236}">
                <a16:creationId xmlns:a16="http://schemas.microsoft.com/office/drawing/2014/main" id="{E627A499-E4D7-0948-A40D-F6AAA11171D6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" y="-184785"/>
            <a:ext cx="9420716" cy="3633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rgbClr val="5D294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2894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0558A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98772-0E43-CD4E-9837-C7EA62565527}"/>
              </a:ext>
            </a:extLst>
          </p:cNvPr>
          <p:cNvSpPr/>
          <p:nvPr userDrawn="1"/>
        </p:nvSpPr>
        <p:spPr>
          <a:xfrm>
            <a:off x="0" y="6299200"/>
            <a:ext cx="9214976" cy="558800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0FA53F-A470-1149-9AC7-0A2D7BFF17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1" y="170414"/>
            <a:ext cx="3657600" cy="58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544EF-2663-5844-A030-09FAB1A897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81294" y="6431550"/>
            <a:ext cx="279111" cy="279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FB76F0-EC9F-3C44-9305-A49EC06971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2723" y="6427197"/>
            <a:ext cx="283464" cy="283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1262D-8424-D647-980B-C83716257C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8106" y="6436868"/>
            <a:ext cx="283464" cy="283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874CBF-742D-7743-B414-50DEE9BEEA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23888" y="6427197"/>
            <a:ext cx="283464" cy="2834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F55F10-DE7A-1441-9BE6-667454D72498}"/>
              </a:ext>
            </a:extLst>
          </p:cNvPr>
          <p:cNvSpPr txBox="1"/>
          <p:nvPr userDrawn="1"/>
        </p:nvSpPr>
        <p:spPr>
          <a:xfrm>
            <a:off x="7607352" y="6427197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D98772-0E43-CD4E-9837-C7EA62565527}"/>
              </a:ext>
            </a:extLst>
          </p:cNvPr>
          <p:cNvSpPr/>
          <p:nvPr userDrawn="1"/>
        </p:nvSpPr>
        <p:spPr>
          <a:xfrm>
            <a:off x="0" y="-184785"/>
            <a:ext cx="9214976" cy="7042785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/Users/Issa/Desktop/background-03.png">
            <a:extLst>
              <a:ext uri="{FF2B5EF4-FFF2-40B4-BE49-F238E27FC236}">
                <a16:creationId xmlns:a16="http://schemas.microsoft.com/office/drawing/2014/main" id="{E627A499-E4D7-0948-A40D-F6AAA11171D6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" y="-184785"/>
            <a:ext cx="9420716" cy="3633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544EF-2663-5844-A030-09FAB1A897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9568" y="5794572"/>
            <a:ext cx="279111" cy="279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FB76F0-EC9F-3C44-9305-A49EC06971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997" y="5790219"/>
            <a:ext cx="283464" cy="283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1262D-8424-D647-980B-C83716257C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56380" y="5799890"/>
            <a:ext cx="283464" cy="283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874CBF-742D-7743-B414-50DEE9BEE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32162" y="5790219"/>
            <a:ext cx="283464" cy="2834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F55F10-DE7A-1441-9BE6-667454D72498}"/>
              </a:ext>
            </a:extLst>
          </p:cNvPr>
          <p:cNvSpPr txBox="1"/>
          <p:nvPr userDrawn="1"/>
        </p:nvSpPr>
        <p:spPr>
          <a:xfrm>
            <a:off x="7629124" y="6193841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DFA2F1-1496-7042-AAC2-ECAB3088AD79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187569"/>
            <a:ext cx="4574488" cy="929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E105F-14B1-5342-8ABD-42F7F2157C30}"/>
              </a:ext>
            </a:extLst>
          </p:cNvPr>
          <p:cNvSpPr txBox="1"/>
          <p:nvPr userDrawn="1"/>
        </p:nvSpPr>
        <p:spPr>
          <a:xfrm>
            <a:off x="6857959" y="5360791"/>
            <a:ext cx="2195687" cy="31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CENTRALHEALTH.NET</a:t>
            </a:r>
          </a:p>
        </p:txBody>
      </p:sp>
    </p:spTree>
    <p:extLst>
      <p:ext uri="{BB962C8B-B14F-4D97-AF65-F5344CB8AC3E}">
        <p14:creationId xmlns:p14="http://schemas.microsoft.com/office/powerpoint/2010/main" val="1446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5F294F"/>
              </a:buClr>
              <a:buFont typeface="Century Gothic"/>
              <a:buNone/>
              <a:defRPr sz="4000" b="1" i="0" u="none" strike="noStrike" cap="none">
                <a:solidFill>
                  <a:srgbClr val="5F294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6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375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D294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1pPr>
            <a:lvl2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2pPr>
            <a:lvl3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3pPr>
            <a:lvl4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77DED-F3AC-F84B-A0B0-A8E765885953}"/>
              </a:ext>
            </a:extLst>
          </p:cNvPr>
          <p:cNvSpPr/>
          <p:nvPr userDrawn="1"/>
        </p:nvSpPr>
        <p:spPr>
          <a:xfrm>
            <a:off x="0" y="6176963"/>
            <a:ext cx="9214976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F9838-2557-AC4A-A394-65BF826AC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1294" y="6431550"/>
            <a:ext cx="279111" cy="279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149FE7-0340-1040-AC33-A954B0E54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2723" y="6427197"/>
            <a:ext cx="283464" cy="283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77FEB-E585-F84C-BCA6-7DEC49675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106" y="6436868"/>
            <a:ext cx="283464" cy="283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12C42-4671-D941-A327-6FC68EE8F2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3888" y="6427197"/>
            <a:ext cx="283464" cy="283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F3E0CE-9BD8-8545-B9FE-F860B1912437}"/>
              </a:ext>
            </a:extLst>
          </p:cNvPr>
          <p:cNvSpPr txBox="1"/>
          <p:nvPr userDrawn="1"/>
        </p:nvSpPr>
        <p:spPr>
          <a:xfrm>
            <a:off x="7607352" y="6427197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7330A-0A94-3C41-93B7-943DB10E8E74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" y="6254490"/>
            <a:ext cx="2597362" cy="5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2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C25136-39AD-1C42-BAFE-51AE040A4E53}"/>
              </a:ext>
            </a:extLst>
          </p:cNvPr>
          <p:cNvSpPr/>
          <p:nvPr userDrawn="1"/>
        </p:nvSpPr>
        <p:spPr>
          <a:xfrm>
            <a:off x="0" y="365126"/>
            <a:ext cx="8515350" cy="1192741"/>
          </a:xfrm>
          <a:prstGeom prst="rect">
            <a:avLst/>
          </a:prstGeom>
          <a:solidFill>
            <a:srgbClr val="F05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1pPr>
            <a:lvl2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2pPr>
            <a:lvl3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3pPr>
            <a:lvl4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77DED-F3AC-F84B-A0B0-A8E765885953}"/>
              </a:ext>
            </a:extLst>
          </p:cNvPr>
          <p:cNvSpPr/>
          <p:nvPr userDrawn="1"/>
        </p:nvSpPr>
        <p:spPr>
          <a:xfrm>
            <a:off x="0" y="6176963"/>
            <a:ext cx="9214976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F9838-2557-AC4A-A394-65BF826AC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1294" y="6431550"/>
            <a:ext cx="279111" cy="279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149FE7-0340-1040-AC33-A954B0E54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2723" y="6427197"/>
            <a:ext cx="283464" cy="283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77FEB-E585-F84C-BCA6-7DEC49675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106" y="6436868"/>
            <a:ext cx="283464" cy="283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12C42-4671-D941-A327-6FC68EE8F2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3888" y="6427197"/>
            <a:ext cx="283464" cy="283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F3E0CE-9BD8-8545-B9FE-F860B1912437}"/>
              </a:ext>
            </a:extLst>
          </p:cNvPr>
          <p:cNvSpPr txBox="1"/>
          <p:nvPr userDrawn="1"/>
        </p:nvSpPr>
        <p:spPr>
          <a:xfrm>
            <a:off x="7607352" y="6427197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7330A-0A94-3C41-93B7-943DB10E8E74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" y="6254490"/>
            <a:ext cx="2597362" cy="5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C25136-39AD-1C42-BAFE-51AE040A4E53}"/>
              </a:ext>
            </a:extLst>
          </p:cNvPr>
          <p:cNvSpPr/>
          <p:nvPr userDrawn="1"/>
        </p:nvSpPr>
        <p:spPr>
          <a:xfrm>
            <a:off x="0" y="365126"/>
            <a:ext cx="8515350" cy="1192741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050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1pPr>
            <a:lvl2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2pPr>
            <a:lvl3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3pPr>
            <a:lvl4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77DED-F3AC-F84B-A0B0-A8E765885953}"/>
              </a:ext>
            </a:extLst>
          </p:cNvPr>
          <p:cNvSpPr/>
          <p:nvPr userDrawn="1"/>
        </p:nvSpPr>
        <p:spPr>
          <a:xfrm>
            <a:off x="0" y="6176963"/>
            <a:ext cx="9214976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F9838-2557-AC4A-A394-65BF826AC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1294" y="6431550"/>
            <a:ext cx="279111" cy="279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149FE7-0340-1040-AC33-A954B0E54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2723" y="6427197"/>
            <a:ext cx="283464" cy="283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77FEB-E585-F84C-BCA6-7DEC49675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106" y="6436868"/>
            <a:ext cx="283464" cy="283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12C42-4671-D941-A327-6FC68EE8F2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3888" y="6427197"/>
            <a:ext cx="283464" cy="283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F3E0CE-9BD8-8545-B9FE-F860B1912437}"/>
              </a:ext>
            </a:extLst>
          </p:cNvPr>
          <p:cNvSpPr txBox="1"/>
          <p:nvPr userDrawn="1"/>
        </p:nvSpPr>
        <p:spPr>
          <a:xfrm>
            <a:off x="7607352" y="6427197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7330A-0A94-3C41-93B7-943DB10E8E74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" y="6254490"/>
            <a:ext cx="2597362" cy="5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5D294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0558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696D"/>
                </a:solidFill>
                <a:latin typeface="Trebuchet MS" panose="020B0703020202090204" pitchFamily="34" charset="0"/>
              </a:defRPr>
            </a:lvl1pPr>
            <a:lvl2pPr>
              <a:defRPr sz="2000">
                <a:solidFill>
                  <a:srgbClr val="7E696D"/>
                </a:solidFill>
                <a:latin typeface="Trebuchet MS" panose="020B0703020202090204" pitchFamily="34" charset="0"/>
              </a:defRPr>
            </a:lvl2pPr>
            <a:lvl3pPr>
              <a:defRPr sz="1800">
                <a:solidFill>
                  <a:srgbClr val="7E696D"/>
                </a:solidFill>
                <a:latin typeface="Trebuchet MS" panose="020B0703020202090204" pitchFamily="34" charset="0"/>
              </a:defRPr>
            </a:lvl3pPr>
            <a:lvl4pPr>
              <a:defRPr sz="1600">
                <a:solidFill>
                  <a:srgbClr val="7E696D"/>
                </a:solidFill>
                <a:latin typeface="Trebuchet MS" panose="020B0703020202090204" pitchFamily="34" charset="0"/>
              </a:defRPr>
            </a:lvl4pPr>
            <a:lvl5pPr>
              <a:defRPr sz="1600">
                <a:solidFill>
                  <a:srgbClr val="7E696D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0558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696D"/>
                </a:solidFill>
                <a:latin typeface="Trebuchet MS" panose="020B0703020202090204" pitchFamily="34" charset="0"/>
              </a:defRPr>
            </a:lvl1pPr>
            <a:lvl2pPr>
              <a:defRPr sz="2000">
                <a:solidFill>
                  <a:srgbClr val="7E696D"/>
                </a:solidFill>
                <a:latin typeface="Trebuchet MS" panose="020B0703020202090204" pitchFamily="34" charset="0"/>
              </a:defRPr>
            </a:lvl2pPr>
            <a:lvl3pPr>
              <a:defRPr sz="1800">
                <a:solidFill>
                  <a:srgbClr val="7E696D"/>
                </a:solidFill>
                <a:latin typeface="Trebuchet MS" panose="020B0703020202090204" pitchFamily="34" charset="0"/>
              </a:defRPr>
            </a:lvl3pPr>
            <a:lvl4pPr>
              <a:defRPr sz="1600">
                <a:solidFill>
                  <a:srgbClr val="7E696D"/>
                </a:solidFill>
                <a:latin typeface="Trebuchet MS" panose="020B0703020202090204" pitchFamily="34" charset="0"/>
              </a:defRPr>
            </a:lvl4pPr>
            <a:lvl5pPr>
              <a:defRPr sz="1600">
                <a:solidFill>
                  <a:srgbClr val="7E696D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09AE8-309F-0E4A-A825-57929D75C7EF}"/>
              </a:ext>
            </a:extLst>
          </p:cNvPr>
          <p:cNvSpPr/>
          <p:nvPr userDrawn="1"/>
        </p:nvSpPr>
        <p:spPr>
          <a:xfrm>
            <a:off x="0" y="6176963"/>
            <a:ext cx="9214976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D087A-D65C-174E-91A9-4F2412FB8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1294" y="6431550"/>
            <a:ext cx="279111" cy="279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7BA372-F091-1548-AFA7-79BD478FC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2723" y="6427197"/>
            <a:ext cx="283464" cy="283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CD8F5D-81C9-A849-9BE2-1B760AF017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106" y="6436868"/>
            <a:ext cx="283464" cy="283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0B4FA-FD6B-3642-B4D5-528F1E4F6E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3888" y="6427197"/>
            <a:ext cx="283464" cy="2834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4A9767-9436-FE4E-941C-E3798AC6BE42}"/>
              </a:ext>
            </a:extLst>
          </p:cNvPr>
          <p:cNvSpPr txBox="1"/>
          <p:nvPr userDrawn="1"/>
        </p:nvSpPr>
        <p:spPr>
          <a:xfrm>
            <a:off x="7607352" y="6427197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5B6B9E-32C0-0B4C-969C-CCFE896EC2E7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" y="6254490"/>
            <a:ext cx="2597362" cy="5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C570-D02F-6149-A73B-FE7A6EA4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83" y="297392"/>
            <a:ext cx="7886700" cy="1325563"/>
          </a:xfrm>
        </p:spPr>
        <p:txBody>
          <a:bodyPr/>
          <a:lstStyle>
            <a:lvl1pPr>
              <a:defRPr>
                <a:solidFill>
                  <a:srgbClr val="5D294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/Users/Issa/Desktop/background-03.png">
            <a:extLst>
              <a:ext uri="{FF2B5EF4-FFF2-40B4-BE49-F238E27FC236}">
                <a16:creationId xmlns:a16="http://schemas.microsoft.com/office/drawing/2014/main" id="{DECB9E3E-E654-074A-B710-326CFDC370B2}"/>
              </a:ext>
            </a:extLst>
          </p:cNvPr>
          <p:cNvPicPr/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"/>
          <a:stretch/>
        </p:blipFill>
        <p:spPr>
          <a:xfrm>
            <a:off x="-215956" y="-119269"/>
            <a:ext cx="9359955" cy="36739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1E72D5-835D-5045-A24A-C65A7F6C4F38}"/>
              </a:ext>
            </a:extLst>
          </p:cNvPr>
          <p:cNvSpPr/>
          <p:nvPr userDrawn="1"/>
        </p:nvSpPr>
        <p:spPr>
          <a:xfrm>
            <a:off x="0" y="6176963"/>
            <a:ext cx="9214976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1136D-7B9D-6A44-855B-A103E15E6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1294" y="6431550"/>
            <a:ext cx="279111" cy="279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9D8183-868C-0142-BABD-314C5E9DB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2723" y="6427197"/>
            <a:ext cx="283464" cy="283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91B6B-B474-CD4B-A4E3-6D9FAF1DC6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48106" y="6436868"/>
            <a:ext cx="283464" cy="283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767ABF-B28A-924E-84F1-90CBC1FEA2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3888" y="6427197"/>
            <a:ext cx="283464" cy="283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CB9C7-4ACB-0B42-A426-FFA4064E21BA}"/>
              </a:ext>
            </a:extLst>
          </p:cNvPr>
          <p:cNvSpPr txBox="1"/>
          <p:nvPr userDrawn="1"/>
        </p:nvSpPr>
        <p:spPr>
          <a:xfrm>
            <a:off x="7607352" y="6427197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E1C5F7-B5BF-8F48-93A6-AAF493072CFA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" y="6254490"/>
            <a:ext cx="2597362" cy="5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AAC855-C9B1-4041-AEDB-1F91CB70CD1A}"/>
              </a:ext>
            </a:extLst>
          </p:cNvPr>
          <p:cNvSpPr/>
          <p:nvPr userDrawn="1"/>
        </p:nvSpPr>
        <p:spPr>
          <a:xfrm>
            <a:off x="-1" y="0"/>
            <a:ext cx="2552701" cy="6858000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82847-5B6A-654F-AAD0-2408BC0F3034}"/>
              </a:ext>
            </a:extLst>
          </p:cNvPr>
          <p:cNvSpPr/>
          <p:nvPr userDrawn="1"/>
        </p:nvSpPr>
        <p:spPr>
          <a:xfrm>
            <a:off x="0" y="0"/>
            <a:ext cx="169334" cy="6858000"/>
          </a:xfrm>
          <a:prstGeom prst="rect">
            <a:avLst/>
          </a:prstGeom>
          <a:solidFill>
            <a:srgbClr val="7E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58A"/>
              </a:solidFill>
            </a:endParaRPr>
          </a:p>
        </p:txBody>
      </p:sp>
      <p:pic>
        <p:nvPicPr>
          <p:cNvPr id="14" name="Picture 13" descr="/Users/Issa/Desktop/background-03.png">
            <a:extLst>
              <a:ext uri="{FF2B5EF4-FFF2-40B4-BE49-F238E27FC236}">
                <a16:creationId xmlns:a16="http://schemas.microsoft.com/office/drawing/2014/main" id="{85CDE470-F32A-204C-8E70-804170E4087D}"/>
              </a:ext>
            </a:extLst>
          </p:cNvPr>
          <p:cNvPicPr/>
          <p:nvPr userDrawn="1"/>
        </p:nvPicPr>
        <p:blipFill rotWithShape="1">
          <a:blip r:embed="rId2" cstate="print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r="3214" b="25270"/>
          <a:stretch/>
        </p:blipFill>
        <p:spPr>
          <a:xfrm rot="16200000">
            <a:off x="-2424265" y="2499438"/>
            <a:ext cx="7851034" cy="2852161"/>
          </a:xfrm>
          <a:prstGeom prst="rect">
            <a:avLst/>
          </a:prstGeom>
          <a:ln>
            <a:noFill/>
          </a:ln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E23409E-EDC0-D54B-B970-1B603DC5540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552700" y="0"/>
            <a:ext cx="6591300" cy="68580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7E696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83A3283-5DB0-884C-8ACA-34CACCB7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5772150"/>
            <a:ext cx="4381500" cy="681039"/>
          </a:xfrm>
          <a:solidFill>
            <a:srgbClr val="7E696D"/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7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282847-5B6A-654F-AAD0-2408BC0F3034}"/>
              </a:ext>
            </a:extLst>
          </p:cNvPr>
          <p:cNvSpPr/>
          <p:nvPr userDrawn="1"/>
        </p:nvSpPr>
        <p:spPr>
          <a:xfrm flipH="1">
            <a:off x="-8873" y="0"/>
            <a:ext cx="158997" cy="6858000"/>
          </a:xfrm>
          <a:prstGeom prst="rect">
            <a:avLst/>
          </a:prstGeom>
          <a:solidFill>
            <a:srgbClr val="7E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58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92405-6CE9-C444-94F9-E2075B535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1831" y="0"/>
            <a:ext cx="3932169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9ECD0DF-95F4-9E48-8C50-9D3F4FF2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63219" cy="1325563"/>
          </a:xfrm>
        </p:spPr>
        <p:txBody>
          <a:bodyPr/>
          <a:lstStyle>
            <a:lvl1pPr>
              <a:defRPr>
                <a:solidFill>
                  <a:srgbClr val="5D294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E52C63-0EFB-A74D-9274-9589F2DC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1pPr>
            <a:lvl2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2pPr>
            <a:lvl3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3pPr>
            <a:lvl4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4pPr>
            <a:lvl5pPr>
              <a:defRPr>
                <a:solidFill>
                  <a:srgbClr val="7E696D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45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5D294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7E696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E696D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C71BA-43BE-8142-B6BB-C805C9DB672A}"/>
              </a:ext>
            </a:extLst>
          </p:cNvPr>
          <p:cNvSpPr/>
          <p:nvPr userDrawn="1"/>
        </p:nvSpPr>
        <p:spPr>
          <a:xfrm>
            <a:off x="0" y="6176963"/>
            <a:ext cx="9214976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F4459-E0F2-BB4A-A54A-8BAD6234F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1294" y="6431550"/>
            <a:ext cx="279111" cy="279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92CAA-7FCC-7B44-9048-BCF56AABF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2723" y="6427197"/>
            <a:ext cx="283464" cy="283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6F279C-6945-4346-A39F-7ECC90E5C4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106" y="6436868"/>
            <a:ext cx="283464" cy="283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2D3347-57BE-C04B-9975-1DD1DC7207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3888" y="6427197"/>
            <a:ext cx="283464" cy="283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CBBD8C-6C21-6F4C-A5DA-4C28722BC4FE}"/>
              </a:ext>
            </a:extLst>
          </p:cNvPr>
          <p:cNvSpPr txBox="1"/>
          <p:nvPr userDrawn="1"/>
        </p:nvSpPr>
        <p:spPr>
          <a:xfrm>
            <a:off x="7607352" y="6427197"/>
            <a:ext cx="15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CentralHealthTX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C814EA-21E4-4D45-9520-B8B95822F742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" y="6254490"/>
            <a:ext cx="2597362" cy="527817"/>
          </a:xfrm>
          <a:prstGeom prst="rect">
            <a:avLst/>
          </a:prstGeom>
        </p:spPr>
      </p:pic>
      <p:pic>
        <p:nvPicPr>
          <p:cNvPr id="15" name="Picture 14" descr="/Users/Issa/Desktop/background-03.png">
            <a:extLst>
              <a:ext uri="{FF2B5EF4-FFF2-40B4-BE49-F238E27FC236}">
                <a16:creationId xmlns:a16="http://schemas.microsoft.com/office/drawing/2014/main" id="{A14AC240-7F7A-1145-B04C-1C6FC201D8A3}"/>
              </a:ext>
            </a:extLst>
          </p:cNvPr>
          <p:cNvPicPr/>
          <p:nvPr userDrawn="1"/>
        </p:nvPicPr>
        <p:blipFill rotWithShape="1"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9"/>
          <a:stretch/>
        </p:blipFill>
        <p:spPr>
          <a:xfrm rot="16200000">
            <a:off x="-1686947" y="1592033"/>
            <a:ext cx="6858000" cy="36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6FB9-3F15-144D-B43D-7553B17FE96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77DD-A0D5-F44C-B650-B08D7C959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65" r:id="rId5"/>
    <p:sldLayoutId id="2147483672" r:id="rId6"/>
    <p:sldLayoutId id="2147483667" r:id="rId7"/>
    <p:sldLayoutId id="2147483676" r:id="rId8"/>
    <p:sldLayoutId id="2147483669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9714-D6ED-9143-A6DF-60C90413D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Research Says About Recess, Unstructured Physical Activity, and Free 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52B0C-8855-C247-AFEC-0CAFE2B71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2017 Central Health Equity Policy Council </a:t>
            </a:r>
          </a:p>
        </p:txBody>
      </p:sp>
      <p:pic>
        <p:nvPicPr>
          <p:cNvPr id="5" name="Shape 186">
            <a:extLst>
              <a:ext uri="{FF2B5EF4-FFF2-40B4-BE49-F238E27FC236}">
                <a16:creationId xmlns:a16="http://schemas.microsoft.com/office/drawing/2014/main" id="{46275188-0750-1C4D-AC9E-C8EFF2ECC3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9994" y="5553743"/>
            <a:ext cx="2729469" cy="4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0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5F294F"/>
              </a:buClr>
              <a:buSzPct val="25000"/>
              <a:buFont typeface="Century Gothic"/>
              <a:buNone/>
            </a:pPr>
            <a:r>
              <a:rPr lang="en-US" sz="32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Recess is an Equity Issue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idx="1"/>
          </p:nvPr>
        </p:nvSpPr>
        <p:spPr>
          <a:xfrm>
            <a:off x="555914" y="1825625"/>
            <a:ext cx="4016086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Children at highest risk for obesity are least likely to have recess</a:t>
            </a:r>
          </a:p>
          <a:p>
            <a:pPr marL="342900" marR="0" lvl="0" indent="-342900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Schools with a high percentage of students from low-income families are least likely to have recess</a:t>
            </a:r>
          </a:p>
          <a:p>
            <a:pPr marL="342900" marR="0" lvl="0" indent="-342900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In Austin ISD, 40% of high-poverty schools offered 30 minutes of daily recess vs. 82% of non-Title 1 schools offered 30 minutes of daily recess</a:t>
            </a:r>
          </a:p>
          <a:p>
            <a:pPr marL="342900" marR="0" lvl="0" indent="-342900" algn="l" rtl="0">
              <a:spcBef>
                <a:spcPts val="22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705" y="5453061"/>
            <a:ext cx="2729469" cy="4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2762" y="1825625"/>
            <a:ext cx="4271238" cy="32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A85C13-32D6-934D-B8B3-36B65696D208}"/>
              </a:ext>
            </a:extLst>
          </p:cNvPr>
          <p:cNvSpPr/>
          <p:nvPr/>
        </p:nvSpPr>
        <p:spPr>
          <a:xfrm>
            <a:off x="0" y="6176963"/>
            <a:ext cx="4465320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8348" y="2379519"/>
            <a:ext cx="7772400" cy="212559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spc="100" dirty="0">
                <a:solidFill>
                  <a:srgbClr val="F05033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NAME(S) OF PRESENTERS</a:t>
            </a:r>
            <a:br>
              <a:rPr lang="en-US" sz="2500" b="1" dirty="0">
                <a:solidFill>
                  <a:srgbClr val="F05033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email(s)</a:t>
            </a:r>
            <a:b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br>
              <a:rPr lang="en-US" sz="2500" dirty="0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endParaRPr lang="en-US" sz="2500" dirty="0">
              <a:solidFill>
                <a:srgbClr val="F05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9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t="-18" b="11723"/>
          <a:stretch/>
        </p:blipFill>
        <p:spPr>
          <a:xfrm>
            <a:off x="4918841" y="2093255"/>
            <a:ext cx="4225159" cy="248703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5F294F"/>
              </a:buClr>
              <a:buSzPct val="25000"/>
              <a:buFont typeface="Century Gothic"/>
              <a:buNone/>
            </a:pPr>
            <a:r>
              <a:rPr lang="en-US" sz="28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Recess, Unstructured Physical Activity and Free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9DB7-F896-AE47-9A61-24FEFCC8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414407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Recess is a time for free play outside of the classroom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Recess is a break during the school day that allows children time for active free play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Recess is unstructured and undirected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Recess provides children with discretionary time and opportunities to engage in physical activity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Recess is a break from the day’s routine allowing a mental change and release of energy</a:t>
            </a:r>
          </a:p>
          <a:p>
            <a:pPr marL="0" lvl="0" indent="0">
              <a:lnSpc>
                <a:spcPct val="100000"/>
              </a:lnSpc>
              <a:spcBef>
                <a:spcPts val="216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1400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08032-C8AF-F943-93D9-8257C19C7587}"/>
              </a:ext>
            </a:extLst>
          </p:cNvPr>
          <p:cNvSpPr/>
          <p:nvPr/>
        </p:nvSpPr>
        <p:spPr>
          <a:xfrm>
            <a:off x="0" y="6176963"/>
            <a:ext cx="4465320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hape 247">
            <a:extLst>
              <a:ext uri="{FF2B5EF4-FFF2-40B4-BE49-F238E27FC236}">
                <a16:creationId xmlns:a16="http://schemas.microsoft.com/office/drawing/2014/main" id="{717EAA22-D5CE-8B4A-B27A-44C602AB9F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3705" y="5453061"/>
            <a:ext cx="2729469" cy="4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18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06982" y="278781"/>
            <a:ext cx="2949178" cy="16002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05033"/>
                </a:solidFill>
                <a:sym typeface="Century Gothic"/>
              </a:rPr>
              <a:t>Recess is an Opportunity for Physical Activity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sz="half" idx="2"/>
          </p:nvPr>
        </p:nvSpPr>
        <p:spPr>
          <a:xfrm>
            <a:off x="629841" y="2057400"/>
            <a:ext cx="3440354" cy="381158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sym typeface="Arial"/>
              </a:rPr>
              <a:t>The </a:t>
            </a:r>
            <a:r>
              <a:rPr lang="en-US" sz="1400" dirty="0">
                <a:latin typeface="Century Gothic" panose="020B0502020202020204" pitchFamily="34" charset="0"/>
              </a:rPr>
              <a:t>Centers for Disease Control and Prevention (</a:t>
            </a:r>
            <a:r>
              <a:rPr lang="en-US" sz="1400" dirty="0">
                <a:latin typeface="Century Gothic" panose="020B0502020202020204" pitchFamily="34" charset="0"/>
                <a:sym typeface="Arial"/>
              </a:rPr>
              <a:t>CDC) recommends students have opportunities for physical activity outside of physical education class, including “free play” and “recess”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sym typeface="Arial"/>
              </a:rPr>
              <a:t>Children can accumulate 40% of their recommended daily physical activity at recess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sym typeface="Arial"/>
              </a:rPr>
              <a:t>Austin elementary school students spent 66% of recess period in </a:t>
            </a:r>
            <a:r>
              <a:rPr lang="en-US" sz="1400" dirty="0">
                <a:latin typeface="Century Gothic" panose="020B0502020202020204" pitchFamily="34" charset="0"/>
              </a:rPr>
              <a:t>moderate to vigorous physical activity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sym typeface="Arial"/>
              </a:rPr>
              <a:t>Recess contributes to decreased body mass index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l="22098" r="29212"/>
          <a:stretch/>
        </p:blipFill>
        <p:spPr>
          <a:xfrm>
            <a:off x="4637468" y="0"/>
            <a:ext cx="4506531" cy="616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2DD74FC-77D8-A842-9B7D-B084F3FA0C4A}"/>
              </a:ext>
            </a:extLst>
          </p:cNvPr>
          <p:cNvSpPr/>
          <p:nvPr/>
        </p:nvSpPr>
        <p:spPr>
          <a:xfrm>
            <a:off x="0" y="6176963"/>
            <a:ext cx="4465320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Shape 204">
            <a:extLst>
              <a:ext uri="{FF2B5EF4-FFF2-40B4-BE49-F238E27FC236}">
                <a16:creationId xmlns:a16="http://schemas.microsoft.com/office/drawing/2014/main" id="{F55266C1-F044-2543-90B1-F1A3B6525F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21" y="223739"/>
            <a:ext cx="2390594" cy="38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5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29841" y="1203550"/>
            <a:ext cx="2949178" cy="13668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5F294F"/>
              </a:buClr>
              <a:buSzPct val="25000"/>
              <a:buFont typeface="Century Gothic"/>
              <a:buNone/>
            </a:pPr>
            <a:r>
              <a:rPr lang="en-US" sz="2800" b="0" i="0" u="none" strike="noStrike" cap="none" dirty="0">
                <a:solidFill>
                  <a:srgbClr val="F05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Recess is an Opportunity to Play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sz="half" idx="2"/>
          </p:nvPr>
        </p:nvSpPr>
        <p:spPr>
          <a:xfrm>
            <a:off x="629840" y="2570356"/>
            <a:ext cx="3462657" cy="3811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4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Play is essential for children’s development: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</a:t>
            </a:r>
            <a:r>
              <a:rPr lang="en-US" sz="14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ffects self-control, ability to self-direct, empathy, relaxation and intrinsic control 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Improves mood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Reduces </a:t>
            </a:r>
            <a:r>
              <a:rPr lang="en-US" sz="1400" dirty="0">
                <a:latin typeface="Century Gothic" panose="020B0502020202020204" pitchFamily="34" charset="0"/>
              </a:rPr>
              <a:t>stress</a:t>
            </a:r>
            <a:r>
              <a:rPr lang="en-US" sz="14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Increases social-emotional competence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Improves behavior 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Allows choice and freedom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400" b="0" i="0" u="none" strike="noStrike" cap="none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621" y="223739"/>
            <a:ext cx="2390594" cy="38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457200" y="1698076"/>
            <a:ext cx="818892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l="20463" r="24201"/>
          <a:stretch/>
        </p:blipFill>
        <p:spPr>
          <a:xfrm>
            <a:off x="4003288" y="-4213"/>
            <a:ext cx="5140712" cy="61933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0BA850-F50C-B146-BB88-6946634718FF}"/>
              </a:ext>
            </a:extLst>
          </p:cNvPr>
          <p:cNvSpPr/>
          <p:nvPr/>
        </p:nvSpPr>
        <p:spPr>
          <a:xfrm>
            <a:off x="0" y="6176963"/>
            <a:ext cx="4465320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758071" y="1000741"/>
            <a:ext cx="2949178" cy="160020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F05033"/>
                </a:solidFill>
                <a:sym typeface="Century Gothic"/>
              </a:rPr>
              <a:t>Recess is an Opportunity to be Outside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sz="half" idx="2"/>
          </p:nvPr>
        </p:nvSpPr>
        <p:spPr>
          <a:xfrm>
            <a:off x="629841" y="2804532"/>
            <a:ext cx="2949178" cy="381158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sym typeface="Arial"/>
              </a:rPr>
              <a:t>Children are more likely to encounter opportunities for decision making that stimulate problem solving and creative thinking outdoors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  <a:sym typeface="Arial"/>
              </a:rPr>
              <a:t>Higher amounts of exposure to natural environments (trees, vegetation, plants) is associated with lower levels of stress in children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l="18003" r="31023"/>
          <a:stretch/>
        </p:blipFill>
        <p:spPr>
          <a:xfrm>
            <a:off x="4420927" y="0"/>
            <a:ext cx="4723073" cy="61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FA11FC-0186-9944-86E3-438700B5FA47}"/>
              </a:ext>
            </a:extLst>
          </p:cNvPr>
          <p:cNvSpPr/>
          <p:nvPr/>
        </p:nvSpPr>
        <p:spPr>
          <a:xfrm>
            <a:off x="0" y="6176963"/>
            <a:ext cx="4465320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hape 204">
            <a:extLst>
              <a:ext uri="{FF2B5EF4-FFF2-40B4-BE49-F238E27FC236}">
                <a16:creationId xmlns:a16="http://schemas.microsoft.com/office/drawing/2014/main" id="{B8F7DBEA-935E-9342-B26A-9933DF23A3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21" y="223739"/>
            <a:ext cx="2390594" cy="38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74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0C59A4-AEDE-BF4E-B5C3-B10D2100DC02}"/>
              </a:ext>
            </a:extLst>
          </p:cNvPr>
          <p:cNvSpPr/>
          <p:nvPr/>
        </p:nvSpPr>
        <p:spPr>
          <a:xfrm>
            <a:off x="2557670" y="5102087"/>
            <a:ext cx="6586330" cy="1755913"/>
          </a:xfrm>
          <a:prstGeom prst="rect">
            <a:avLst/>
          </a:prstGeom>
          <a:solidFill>
            <a:srgbClr val="B5B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670" y="20805"/>
            <a:ext cx="6586330" cy="51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1">
            <a:extLst>
              <a:ext uri="{FF2B5EF4-FFF2-40B4-BE49-F238E27FC236}">
                <a16:creationId xmlns:a16="http://schemas.microsoft.com/office/drawing/2014/main" id="{7635E482-DC05-9345-AD99-A123B4252A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8333" y="6147774"/>
            <a:ext cx="2729469" cy="4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61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429224-CFFC-394C-8736-F97AD06D802F}"/>
              </a:ext>
            </a:extLst>
          </p:cNvPr>
          <p:cNvSpPr/>
          <p:nvPr/>
        </p:nvSpPr>
        <p:spPr>
          <a:xfrm>
            <a:off x="-2760" y="-41992"/>
            <a:ext cx="9146760" cy="1844842"/>
          </a:xfrm>
          <a:prstGeom prst="rect">
            <a:avLst/>
          </a:prstGeom>
          <a:solidFill>
            <a:srgbClr val="D6D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F51E4-0554-B84E-A047-4E6B60416C80}"/>
              </a:ext>
            </a:extLst>
          </p:cNvPr>
          <p:cNvSpPr/>
          <p:nvPr/>
        </p:nvSpPr>
        <p:spPr>
          <a:xfrm>
            <a:off x="0" y="4338918"/>
            <a:ext cx="9146760" cy="1844842"/>
          </a:xfrm>
          <a:prstGeom prst="rect">
            <a:avLst/>
          </a:prstGeom>
          <a:solidFill>
            <a:srgbClr val="799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1624"/>
            <a:ext cx="9146760" cy="329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1">
            <a:extLst>
              <a:ext uri="{FF2B5EF4-FFF2-40B4-BE49-F238E27FC236}">
                <a16:creationId xmlns:a16="http://schemas.microsoft.com/office/drawing/2014/main" id="{E77F4587-9D73-2749-B327-457BA2566C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68" y="215607"/>
            <a:ext cx="2729469" cy="4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66919B-40F6-6840-B073-98185207336F}"/>
              </a:ext>
            </a:extLst>
          </p:cNvPr>
          <p:cNvSpPr/>
          <p:nvPr/>
        </p:nvSpPr>
        <p:spPr>
          <a:xfrm>
            <a:off x="0" y="6176963"/>
            <a:ext cx="4465320" cy="681037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FD9589-03C2-C043-A1CE-50412CF718C0}"/>
              </a:ext>
            </a:extLst>
          </p:cNvPr>
          <p:cNvSpPr/>
          <p:nvPr/>
        </p:nvSpPr>
        <p:spPr>
          <a:xfrm>
            <a:off x="-2760" y="0"/>
            <a:ext cx="9146760" cy="1844842"/>
          </a:xfrm>
          <a:prstGeom prst="rect">
            <a:avLst/>
          </a:prstGeom>
          <a:solidFill>
            <a:srgbClr val="CFD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FC95D-09D2-EC46-877E-462347DD665F}"/>
              </a:ext>
            </a:extLst>
          </p:cNvPr>
          <p:cNvSpPr/>
          <p:nvPr/>
        </p:nvSpPr>
        <p:spPr>
          <a:xfrm>
            <a:off x="0" y="4380910"/>
            <a:ext cx="9146760" cy="1844842"/>
          </a:xfrm>
          <a:prstGeom prst="rect">
            <a:avLst/>
          </a:prstGeom>
          <a:solidFill>
            <a:srgbClr val="799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hape 221">
            <a:extLst>
              <a:ext uri="{FF2B5EF4-FFF2-40B4-BE49-F238E27FC236}">
                <a16:creationId xmlns:a16="http://schemas.microsoft.com/office/drawing/2014/main" id="{279834FA-81BE-9B4C-884A-A77B40C02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68" y="257599"/>
            <a:ext cx="2729469" cy="4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l="224" r="1"/>
          <a:stretch/>
        </p:blipFill>
        <p:spPr>
          <a:xfrm>
            <a:off x="-16766" y="1610591"/>
            <a:ext cx="9160766" cy="33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6BF08E-F6DE-3948-ABE3-C4A5668CE2DC}"/>
              </a:ext>
            </a:extLst>
          </p:cNvPr>
          <p:cNvSpPr/>
          <p:nvPr/>
        </p:nvSpPr>
        <p:spPr>
          <a:xfrm>
            <a:off x="0" y="6225752"/>
            <a:ext cx="4465320" cy="632248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84A594-4FE5-3F4F-A5F6-232E3F8A793F}"/>
              </a:ext>
            </a:extLst>
          </p:cNvPr>
          <p:cNvSpPr/>
          <p:nvPr/>
        </p:nvSpPr>
        <p:spPr>
          <a:xfrm>
            <a:off x="-2760" y="0"/>
            <a:ext cx="9146760" cy="1844842"/>
          </a:xfrm>
          <a:prstGeom prst="rect">
            <a:avLst/>
          </a:prstGeom>
          <a:solidFill>
            <a:srgbClr val="CFD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2D122-BD56-3B48-B4A0-5401E1D95F8D}"/>
              </a:ext>
            </a:extLst>
          </p:cNvPr>
          <p:cNvSpPr/>
          <p:nvPr/>
        </p:nvSpPr>
        <p:spPr>
          <a:xfrm>
            <a:off x="0" y="4380910"/>
            <a:ext cx="9146760" cy="1844842"/>
          </a:xfrm>
          <a:prstGeom prst="rect">
            <a:avLst/>
          </a:prstGeom>
          <a:solidFill>
            <a:srgbClr val="799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hape 221">
            <a:extLst>
              <a:ext uri="{FF2B5EF4-FFF2-40B4-BE49-F238E27FC236}">
                <a16:creationId xmlns:a16="http://schemas.microsoft.com/office/drawing/2014/main" id="{4A8ED673-93FC-CD45-B21E-F7CB8C19DC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68" y="257599"/>
            <a:ext cx="2729469" cy="4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69" y="1589809"/>
            <a:ext cx="9192601" cy="34705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304F97-478C-7F41-B160-957CD5735B28}"/>
              </a:ext>
            </a:extLst>
          </p:cNvPr>
          <p:cNvSpPr/>
          <p:nvPr/>
        </p:nvSpPr>
        <p:spPr>
          <a:xfrm>
            <a:off x="0" y="6225752"/>
            <a:ext cx="4465320" cy="632248"/>
          </a:xfrm>
          <a:prstGeom prst="rect">
            <a:avLst/>
          </a:prstGeom>
          <a:solidFill>
            <a:srgbClr val="5D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9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730</Words>
  <Application>Microsoft Macintosh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Palatino Linotype</vt:lpstr>
      <vt:lpstr>Trebuchet MS</vt:lpstr>
      <vt:lpstr>Office Theme</vt:lpstr>
      <vt:lpstr>What Research Says About Recess, Unstructured Physical Activity, and Free Play</vt:lpstr>
      <vt:lpstr>Recess, Unstructured Physical Activity and Free Play</vt:lpstr>
      <vt:lpstr>Recess is an Opportunity for Physical Activity</vt:lpstr>
      <vt:lpstr>Recess is an Opportunity to Play</vt:lpstr>
      <vt:lpstr>Recess is an Opportunity to be Outside</vt:lpstr>
      <vt:lpstr>PowerPoint Presentation</vt:lpstr>
      <vt:lpstr>PowerPoint Presentation</vt:lpstr>
      <vt:lpstr>PowerPoint Presentation</vt:lpstr>
      <vt:lpstr>PowerPoint Presentation</vt:lpstr>
      <vt:lpstr>Recess is an Equity Issue</vt:lpstr>
      <vt:lpstr>NAME(S) OF PRESENTERS email(s) 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Issa Galvan</dc:creator>
  <cp:lastModifiedBy>Issa Galvan</cp:lastModifiedBy>
  <cp:revision>47</cp:revision>
  <dcterms:created xsi:type="dcterms:W3CDTF">2018-07-28T20:54:17Z</dcterms:created>
  <dcterms:modified xsi:type="dcterms:W3CDTF">2018-09-01T20:42:03Z</dcterms:modified>
</cp:coreProperties>
</file>